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1" r:id="rId5"/>
    <p:sldId id="263" r:id="rId6"/>
    <p:sldId id="260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472987372658435E-2"/>
          <c:y val="0.25517259311613133"/>
          <c:w val="0.65774251522436311"/>
          <c:h val="0.711054563677321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C65917-CC59-4358-AB75-85678F1F3C9A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rasnopolyanskoe.ru/anti-korruption/obratnaya_svyaz_dlya_soobscheniy_o_faktah_korruptsi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ssluzhba.gov.ru/anticorruption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4752528" cy="4685906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Отчет о результатах выполнения планов мероприятий по противодействию коррупции в администрации Краснополянского сельского поселения Байкаловского муниципального района Свердловской области</a:t>
            </a:r>
            <a:endParaRPr lang="ru-RU" sz="2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4122" y="5013176"/>
            <a:ext cx="7406640" cy="543043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                        </a:t>
            </a:r>
            <a:r>
              <a:rPr lang="ru-RU" sz="4000" b="1" i="1" dirty="0" smtClean="0"/>
              <a:t>за 2024 год</a:t>
            </a:r>
            <a:endParaRPr lang="ru-RU" sz="40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6632"/>
            <a:ext cx="2865487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14701"/>
              </p:ext>
            </p:extLst>
          </p:nvPr>
        </p:nvGraphicFramePr>
        <p:xfrm>
          <a:off x="1187624" y="99680"/>
          <a:ext cx="7848872" cy="664168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68195"/>
                <a:gridCol w="1213007"/>
                <a:gridCol w="2037805"/>
                <a:gridCol w="1529865"/>
              </a:tblGrid>
              <a:tr h="850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</a:rPr>
                        <a:t>Наименование мероприятия Плана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</a:rPr>
                        <a:t>Установленный срок исполнения мероприятия Плана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Информация </a:t>
                      </a:r>
                      <a:br>
                        <a:rPr lang="ru-RU" sz="900" kern="1200" dirty="0" smtClean="0">
                          <a:effectLst/>
                        </a:rPr>
                      </a:br>
                      <a:r>
                        <a:rPr lang="ru-RU" sz="900" kern="1200" dirty="0" smtClean="0">
                          <a:effectLst/>
                        </a:rPr>
                        <a:t>о реализации мероприятия (проведенная работа)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</a:rPr>
                        <a:t>Оценка результатов выполнения мероприятия (результат) 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1319452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Проведение антикоррупционной экспертизы  проектов нормативных правовых актов Краснополянского сельского поселения, действующих нормативных правовых актов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В течение года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Проведена экспертиза 32 проектов нормативно-правовых актов (размещались на официальном сайте Администрации в разделе «Антикоррупционная экспертиза», направлялись в органы Прокуратуры, также направлялись запросы независимым экспертам)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4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 течение года 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НПА направляются независимым экспертам по контактам. Которые направляются Департаментом противодействия коррупции и контроля Свердловской области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7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В течение года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Разработано 7 административных регламентов, вносились изменения в 1 административный регламент.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74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Осуществление контроля за предоставлением муниципальными служащими и лицами, замещающими муниципальные должности сведений о доходах, расходах, об имуществе и обязательствах имущественного характера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(муниципальные должности)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Сведения о доходах, расходах, об имуществе и обязательствах имущественного характера предоставлены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Проведение анализа сведений о доходах, об имуществе и обязательствах имущественного характера, представляемых муниципальными служащими, руководителями муниципальных учреждений и лицами, замещающими муниципальные должности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Ежегодно, до 30 декабря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Каждым муниципальным служащим предоставлялись скриншоты из личного кабинета налогоплательщика, на основании предоставленных данных проводилась проверка сведений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74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Обеспечение деятельности Комиссий по соблюдению требований к служебному поведению муниципальных служащих и урегулированию конфликтов интересов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По мере возникновения оснований для проведения заседаний комиссии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Было 1 заседание Комиссии по соблюдению требований к служебному поведению муниципальных служащих и урегулированию конфликтов интересов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253423"/>
              </p:ext>
            </p:extLst>
          </p:nvPr>
        </p:nvGraphicFramePr>
        <p:xfrm>
          <a:off x="1115616" y="116632"/>
          <a:ext cx="7776863" cy="66247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13580"/>
                <a:gridCol w="1478247"/>
                <a:gridCol w="1992420"/>
                <a:gridCol w="1092616"/>
              </a:tblGrid>
              <a:tr h="10334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</a:rPr>
                        <a:t>Наименование мероприятия Плана</a:t>
                      </a:r>
                      <a:endParaRPr lang="ru-RU" sz="950" dirty="0" smtClean="0"/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</a:rPr>
                        <a:t>Установленный срок исполнения мероприятия Плана</a:t>
                      </a:r>
                      <a:endParaRPr lang="ru-RU" sz="950" dirty="0" smtClean="0"/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</a:rPr>
                        <a:t>Информация </a:t>
                      </a:r>
                      <a:br>
                        <a:rPr lang="ru-RU" sz="950" kern="1200" dirty="0" smtClean="0">
                          <a:effectLst/>
                        </a:rPr>
                      </a:br>
                      <a:r>
                        <a:rPr lang="ru-RU" sz="950" kern="1200" dirty="0" smtClean="0">
                          <a:effectLst/>
                        </a:rPr>
                        <a:t>о реализации мероприятия (проведенная работа)</a:t>
                      </a:r>
                      <a:endParaRPr lang="ru-RU" sz="950" dirty="0" smtClean="0"/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</a:rPr>
                        <a:t>Оценка результатов выполнения мероприятия (результат) </a:t>
                      </a:r>
                      <a:endParaRPr lang="ru-RU" sz="950" dirty="0" smtClean="0"/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</a:tr>
              <a:tr h="6071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Осуществление финансового контроля за эффективным и целевым расходованием бюджетных средств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В соответствии с планом контрольных мероприятий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Проводились в 2024 году 3 плановые проверки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62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Мониторинг обращений граждан в органы местного самоуправления муниципального образования по фактам коррупции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Ежеквартально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Обращений граждан по фактам коррупции не поступало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Выполнено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6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доверия»)</a:t>
                      </a:r>
                      <a:endParaRPr lang="ru-RU" sz="9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В течение года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Работает обратная связь для сообщений о фактах коррупции на официальном сайте</a:t>
                      </a:r>
                    </a:p>
                    <a:p>
                      <a:pPr algn="ctr"/>
                      <a:r>
                        <a:rPr kumimoji="0" lang="ru-RU" sz="900" u="sng" kern="1200" dirty="0" smtClean="0">
                          <a:effectLst/>
                          <a:hlinkClick r:id="rId2"/>
                        </a:rPr>
                        <a:t>http://krasnopolyanskoe.ru/anti-korruption/obratnaya_svyaz_dlya_soobscheniy_o_faktah_korruptsii/</a:t>
                      </a:r>
                      <a:endParaRPr kumimoji="0" lang="ru-RU" sz="900" u="sng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Выполнено в полном объеме</a:t>
                      </a:r>
                    </a:p>
                    <a:p>
                      <a:pPr algn="ctr"/>
                      <a:endParaRPr lang="ru-RU" sz="900" dirty="0" smtClean="0"/>
                    </a:p>
                    <a:p>
                      <a:pPr algn="ctr"/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9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Размещение на официальном сайте Краснополянского сельского поселения в сети Интернет в пределах компетенции сведений о доходах, расходах, об имуществе и обязательствах имущественного характера, представленных лицами, замещающими муниципальные должности, должности муниципальной службы,  руководителями муниципальных учреждений в соответствии с требованиями законодательства Российской Федерации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Ежегодно, в течении 14 дней с даты окончания срока представления сведений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В соответствии с Указом</a:t>
                      </a:r>
                      <a:r>
                        <a:rPr kumimoji="0" lang="ru-RU" sz="900" kern="1200" baseline="0" dirty="0" smtClean="0">
                          <a:effectLst/>
                        </a:rPr>
                        <a:t> Президента РФ от 29.12.2022 №968</a:t>
                      </a:r>
                      <a:endParaRPr kumimoji="0" lang="ru-RU" sz="900" kern="1200" dirty="0" smtClean="0">
                        <a:effectLst/>
                      </a:endParaRPr>
                    </a:p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Сведения о доходах, расходах, об имуществе и обязательствах имущественного характера не размещались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700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effectLst/>
                        </a:rPr>
                        <a:t>Мониторинг наполняемости разделов, посвященных вопросам противодействия коррупции, на официальном сайте Краснополянского сельского поселения, в информационно-телекоммуникационной сети «Интернет» в соответствии с методическими рекомендациями по размещению и наполнению подразделов официальных сайтов государственных органов Свердловской области и органов местного самоуправления муниципальных образований, расположенных на территории Свердловской области, по вопросам противодействия коррупции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effectLst/>
                        </a:rPr>
                        <a:t>Раздел «Противодействие коррупции» актуализирован в соответствии с методическими рекомендациями по размещению и наполнению разделов, посвященных вопросам противодействия коррупции, разработанными Департаментом противодействия коррупции и контроля Свердловской области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9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57685"/>
              </p:ext>
            </p:extLst>
          </p:nvPr>
        </p:nvGraphicFramePr>
        <p:xfrm>
          <a:off x="1115617" y="116632"/>
          <a:ext cx="7920878" cy="66320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0900"/>
                <a:gridCol w="1885006"/>
                <a:gridCol w="2154292"/>
                <a:gridCol w="1390680"/>
              </a:tblGrid>
              <a:tr h="5536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Наименование мероприятия Плана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Установленный срок исполнения мероприятия Плана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Информация </a:t>
                      </a:r>
                      <a:br>
                        <a:rPr lang="ru-RU" sz="900" kern="1200" dirty="0" smtClean="0">
                          <a:effectLst/>
                        </a:rPr>
                      </a:br>
                      <a:r>
                        <a:rPr lang="ru-RU" sz="900" kern="1200" dirty="0" smtClean="0">
                          <a:effectLst/>
                        </a:rPr>
                        <a:t>о реализации мероприятия (проведенная работа)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Оценка результатов выполнения мероприятия (результат) 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146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Актуализация информации, находящейся в личных делах лиц, замещающих должности муниципальной службы в органах местного самоуправления муниципального образования (далее – муниципальные служащие)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ежегодно, до 20 января года, следующего 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Осуществляется контроль за актуализацией сведений, содержащихся в анкетах в целях выявления конфликта интересов.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Выполнено в полном объеме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432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муниципального образования, в должностные обязанности которых входит участие в противодействии коррупции, включая их обучение по дополнительным профессиональным программам в сфере противодействия коррупции 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(подпункт «а» пункта 39 Национального плана)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ежеквартально,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I квартал отчетного года –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до 25 апреля отчетного года;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II квартал отчетного года –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до 25 июля отчетного года;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III квартал отчетного года –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до 15 октября отчетного года;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отчетный год – до 20 января года, следующего 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Сотрудники самостоятельно используют образовательные материалы в сфере противодействия коррупции, которые размещены 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на специализированном информационно-методическом ресурсе по вопросам противодействия коррупции на базе федеральной государственной информационной системы «Единая информационная система управления кадровым составом государственной гражданской службы Российской Федерации» (</a:t>
                      </a:r>
                      <a:r>
                        <a:rPr kumimoji="0" lang="ru-RU" sz="800" u="sng" kern="1200" dirty="0" smtClean="0">
                          <a:effectLst/>
                          <a:hlinkClick r:id="rId2"/>
                        </a:rPr>
                        <a:t>https://gossluzhba.gov.ru/anticorruption)</a:t>
                      </a:r>
                      <a:r>
                        <a:rPr kumimoji="0" lang="ru-RU" sz="800" kern="1200" dirty="0" smtClean="0">
                          <a:effectLst/>
                        </a:rPr>
                        <a:t>, а также в иных информационных системах.</a:t>
                      </a:r>
                      <a:endParaRPr kumimoji="0" lang="ru-RU" sz="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effectLst/>
                        </a:rPr>
                        <a:t>Выполнено в полном объеме в установленные сроки</a:t>
                      </a:r>
                      <a:endParaRPr lang="ru-RU" sz="800" dirty="0" smtClean="0"/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710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Проведение мероприятий по профессиональному развитию в сфере противодействия коррупции для лиц, впервые поступивших на муниципальную службу в органы местного самоуправления муниципального образования и замещающих должности, связанные с соблюдением антикоррупционных стандартов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(подпункт «б» пункта 39 Национального плана)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ежеквартально,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за 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до 25 апреля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за II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до 25 июля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за III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до 15 октября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за отчетный год –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до 20 января года, следующего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effectLst/>
                        </a:rPr>
                        <a:t>Количество муниципальных служащих, впервые поступивших на муниципальную службу - 1</a:t>
                      </a: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effectLst/>
                        </a:rPr>
                        <a:t>Выполнено в полном объеме в установленные сроки</a:t>
                      </a:r>
                      <a:endParaRPr lang="ru-RU" sz="800" dirty="0" smtClean="0"/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76609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Мониторинг хода реализации в органах местного самоуправления муниципального образования Национального плана и анализ его результатов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ежеквартально,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I квартал отчетного года –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до 25 апреля отчетного года;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II квартал отчетного года –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до 25 июля отчетного года;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III квартал отчетного года –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до 15 октября отчетного года;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отчетный год –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до 20 января года, следующего </a:t>
                      </a:r>
                      <a:br>
                        <a:rPr kumimoji="0" lang="ru-RU" sz="800" kern="1200" dirty="0" smtClean="0">
                          <a:effectLst/>
                        </a:rPr>
                      </a:br>
                      <a:r>
                        <a:rPr kumimoji="0" lang="ru-RU" sz="800" kern="1200" dirty="0" smtClean="0">
                          <a:effectLst/>
                        </a:rPr>
                        <a:t>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Отправляются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effectLst/>
                        </a:rPr>
                        <a:t>Выполнено в полном объеме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0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873320"/>
              </p:ext>
            </p:extLst>
          </p:nvPr>
        </p:nvGraphicFramePr>
        <p:xfrm>
          <a:off x="251520" y="116632"/>
          <a:ext cx="8712968" cy="66247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18097"/>
                <a:gridCol w="1329097"/>
                <a:gridCol w="2067484"/>
                <a:gridCol w="1698290"/>
              </a:tblGrid>
              <a:tr h="9776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</a:rPr>
                        <a:t>Наименование мероприятия Плана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</a:rPr>
                        <a:t>Установленный срок исполнения мероприятия Плана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</a:rPr>
                        <a:t>Информация </a:t>
                      </a:r>
                      <a:br>
                        <a:rPr lang="ru-RU" sz="1000" kern="1200" dirty="0" smtClean="0">
                          <a:effectLst/>
                        </a:rPr>
                      </a:br>
                      <a:r>
                        <a:rPr lang="ru-RU" sz="1000" kern="1200" dirty="0" smtClean="0">
                          <a:effectLst/>
                        </a:rPr>
                        <a:t>о реализации мероприятия (проведенная работа)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</a:rPr>
                        <a:t>Оценка результатов выполнения мероприятия (результат) </a:t>
                      </a:r>
                      <a:endParaRPr lang="ru-RU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932246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Проведение анализа соблюдения запретов, ограничений и требований, установленных в 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 совершению коррупционных правонарушений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Уведомлений не поступало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Осуществление контроля за соблюдением требований, установленных федеральным законодательством о контрактной системе в сфере закупок товаров, работ, услуг для обеспечения государственных и муниципальных нужд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Ежеквартально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Проводилась проверка при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закупках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</a:rPr>
                        <a:t>Выполнено в полном объеме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24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Размещение на официальном сайте Краснополянского сельского поселения информации о Комиссии по координации работы по противодействию коррупции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Размещается на сайте администрации: «Противодействие коррупции» - «Комиссия по координации работы по противодействию коррупции»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72083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Размещение на официальном сайте Краснополянского сельского поселения информации о комиссии по соблюдению требований к служебному поведению и урегулированию конфликта интересов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По мере проведения заседаний Комиссии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Размещается на сайте администрации: «Противодействие коррупции» - «Комиссия по соблюдению требований к служебному поведению и урегулированию конфликта интересов»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Выполнено в полном объеме</a:t>
                      </a:r>
                      <a:endParaRPr lang="ru-RU" sz="900" dirty="0" smtClean="0"/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90778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Принятие мер по противодействию нецелевому использованию бюджетных средств, выделяемых на проведение противоэпидемических мероприятий, в том числе на профилактику распространения новой коронавирусной инфекции (2019-nCoV), а также на реализацию национальных проектов, с обращением особого внимания на выявление и пресечение фактов предоставления аффилированным коммерческим структурам неправомерных преимуществ и оказания им содействия в иной форме должностными лицами органов местного самоуправления муниципального образования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(пункт 19 Национального плана противодействия коррупции на 2021–2024 годы, утвержденного Указом Президента Российской Федерации от 16 августа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2021 года № 478 «О Национальном плане противодействия коррупции на 2021–2024 годы» (далее – Национальный план))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ежегодно до 1 февраля года, следующего за отчетным годом, итоговый доклад – до 1 ноября 2024 года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</a:rPr>
                        <a:t>Бюджетные средства не выделялись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</a:rPr>
                        <a:t>Выполнено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16632"/>
            <a:ext cx="6172200" cy="5040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Общая информация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836712"/>
            <a:ext cx="6172200" cy="72008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Общая численность муниципальных служащих – 12</a:t>
            </a:r>
          </a:p>
          <a:p>
            <a:pPr marL="0"/>
            <a:endParaRPr lang="ru-RU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0365288"/>
              </p:ext>
            </p:extLst>
          </p:nvPr>
        </p:nvGraphicFramePr>
        <p:xfrm>
          <a:off x="2627784" y="2204864"/>
          <a:ext cx="62163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9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Из </a:t>
            </a:r>
            <a:r>
              <a:rPr lang="ru-RU" i="1" dirty="0" smtClean="0"/>
              <a:t>24 </a:t>
            </a:r>
            <a:r>
              <a:rPr lang="ru-RU" i="1" dirty="0"/>
              <a:t>мероприятий плана выполняется в </a:t>
            </a:r>
            <a:r>
              <a:rPr lang="ru-RU" i="1" dirty="0" smtClean="0"/>
              <a:t>установленном </a:t>
            </a:r>
            <a:r>
              <a:rPr lang="ru-RU" i="1" dirty="0"/>
              <a:t>порядке в сроки – </a:t>
            </a:r>
            <a:r>
              <a:rPr lang="ru-RU" i="1" dirty="0" smtClean="0"/>
              <a:t>24</a:t>
            </a:r>
          </a:p>
          <a:p>
            <a:pPr marL="0" indent="0">
              <a:buNone/>
            </a:pPr>
            <a:endParaRPr lang="ru-RU" i="1" dirty="0"/>
          </a:p>
          <a:p>
            <a:endParaRPr lang="ru-RU" i="1" dirty="0" smtClean="0"/>
          </a:p>
          <a:p>
            <a:r>
              <a:rPr lang="ru-RU" i="1" dirty="0"/>
              <a:t>Причин и условий, способствовавших коррупционным нарушениям за </a:t>
            </a:r>
            <a:r>
              <a:rPr lang="ru-RU" i="1" dirty="0" smtClean="0"/>
              <a:t>2024 </a:t>
            </a:r>
            <a:r>
              <a:rPr lang="ru-RU" i="1" dirty="0"/>
              <a:t>год не выявлено.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/>
              <a:t>Достигнутые значения целевых показателей реализации плана</a:t>
            </a: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17895"/>
              </p:ext>
            </p:extLst>
          </p:nvPr>
        </p:nvGraphicFramePr>
        <p:xfrm>
          <a:off x="1524000" y="764705"/>
          <a:ext cx="7224464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940496"/>
                <a:gridCol w="1806116"/>
                <a:gridCol w="1806116"/>
              </a:tblGrid>
              <a:tr h="622532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строки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целевого показателя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Единица измерения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 целевого показателя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591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проектов нормативных правовых актов, прошедших антикоррупционную экспертизу в отчетном периоде, от общего количества проектов нормативных правовых актов, подлежащих антикоррупционной экспертизе в отчетном периоде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4467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муниципальных служащих,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служащих, обязанных представлять такие сведения</a:t>
                      </a:r>
                      <a:endParaRPr lang="ru-RU" sz="10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406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муниципальных служащих, допустивших нарушения законодательства об ограничениях и запретах, требованиях о предотвращении или об урегулировании конфликта интересов, иных обязанностей, установленных в целях противодействия коррупции от общего числа муниципальных служащих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758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мероприятий (семинаров, совещаний и т.д.), направленных на антикоррупционное просвещение муниципальных служащих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0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1410</Words>
  <Application>Microsoft Office PowerPoint</Application>
  <PresentationFormat>Экран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Отчет о результатах выполнения планов мероприятий по противодействию коррупции в администрации Краснополянского сельского поселения Байкаловского муниципального района Свердловской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Общая информация</vt:lpstr>
      <vt:lpstr>Выводы:</vt:lpstr>
      <vt:lpstr>Достигнутые значения целевых показателей реализации плана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2021-01-27T10:34:14Z</dcterms:created>
  <dcterms:modified xsi:type="dcterms:W3CDTF">2025-01-16T03:34:16Z</dcterms:modified>
</cp:coreProperties>
</file>