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61" r:id="rId5"/>
    <p:sldId id="263" r:id="rId6"/>
    <p:sldId id="260" r:id="rId7"/>
    <p:sldId id="259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2472987372658435E-2"/>
          <c:y val="0.25517259311613133"/>
          <c:w val="0.65774251522436311"/>
          <c:h val="0.7110545636773218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Общая численность служащих, подающих сведения о своих доходах, имуществе, обязательствах имущественного характера, а также доходах, имуществе, обязательствах имущественного характера супруги (супруга), а также несовершеннолетних детей</c:v>
                </c:pt>
              </c:strCache>
            </c:strRef>
          </c:tx>
          <c:explosion val="25"/>
          <c:cat>
            <c:strRef>
              <c:f>Лист1!$A$2:$A$3</c:f>
              <c:strCache>
                <c:ptCount val="2"/>
                <c:pt idx="0">
                  <c:v>Штатная</c:v>
                </c:pt>
                <c:pt idx="1">
                  <c:v>Фактическая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12</c:v>
                </c:pt>
                <c:pt idx="1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C65917-CC59-4358-AB75-85678F1F3C9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6ADDF9-2F67-494E-8495-94D75E2592B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C65917-CC59-4358-AB75-85678F1F3C9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6ADDF9-2F67-494E-8495-94D75E2592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C65917-CC59-4358-AB75-85678F1F3C9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6ADDF9-2F67-494E-8495-94D75E2592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C65917-CC59-4358-AB75-85678F1F3C9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6ADDF9-2F67-494E-8495-94D75E2592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C65917-CC59-4358-AB75-85678F1F3C9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6ADDF9-2F67-494E-8495-94D75E2592B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C65917-CC59-4358-AB75-85678F1F3C9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6ADDF9-2F67-494E-8495-94D75E2592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C65917-CC59-4358-AB75-85678F1F3C9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6ADDF9-2F67-494E-8495-94D75E2592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C65917-CC59-4358-AB75-85678F1F3C9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6ADDF9-2F67-494E-8495-94D75E2592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C65917-CC59-4358-AB75-85678F1F3C9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6ADDF9-2F67-494E-8495-94D75E2592BA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C65917-CC59-4358-AB75-85678F1F3C9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6ADDF9-2F67-494E-8495-94D75E2592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C65917-CC59-4358-AB75-85678F1F3C9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6ADDF9-2F67-494E-8495-94D75E2592B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C65917-CC59-4358-AB75-85678F1F3C9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96ADDF9-2F67-494E-8495-94D75E2592BA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krasnopolyanskoe.ru/anti-korruption/obratnaya_svyaz_dlya_soobscheniy_o_faktah_korruptsii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gossluzhba.gov.ru/anticorruption)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260648"/>
            <a:ext cx="4752528" cy="4685906"/>
          </a:xfrm>
        </p:spPr>
        <p:txBody>
          <a:bodyPr>
            <a:normAutofit/>
          </a:bodyPr>
          <a:lstStyle/>
          <a:p>
            <a:r>
              <a:rPr lang="ru-RU" sz="2800" i="1" dirty="0" smtClean="0"/>
              <a:t>Отчет о результатах выполнения планов мероприятий по противодействию коррупции в администрации Краснополянского сельского поселения Байкаловского муниципального района Свердловской области</a:t>
            </a:r>
            <a:endParaRPr lang="ru-RU" sz="28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84122" y="5013176"/>
            <a:ext cx="7406640" cy="543043"/>
          </a:xfrm>
        </p:spPr>
        <p:txBody>
          <a:bodyPr>
            <a:noAutofit/>
          </a:bodyPr>
          <a:lstStyle/>
          <a:p>
            <a:r>
              <a:rPr lang="ru-RU" sz="2800" dirty="0" smtClean="0"/>
              <a:t>                            </a:t>
            </a:r>
            <a:r>
              <a:rPr lang="ru-RU" sz="4000" b="1" i="1" dirty="0" smtClean="0"/>
              <a:t>за 2024 год</a:t>
            </a:r>
            <a:endParaRPr lang="ru-RU" sz="4000" b="1" i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16632"/>
            <a:ext cx="2865487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121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314701"/>
              </p:ext>
            </p:extLst>
          </p:nvPr>
        </p:nvGraphicFramePr>
        <p:xfrm>
          <a:off x="1187624" y="99680"/>
          <a:ext cx="7848872" cy="6641687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068195"/>
                <a:gridCol w="1213007"/>
                <a:gridCol w="2037805"/>
                <a:gridCol w="1529865"/>
              </a:tblGrid>
              <a:tr h="8501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effectLst/>
                        </a:rPr>
                        <a:t>Наименование мероприятия Плана</a:t>
                      </a:r>
                      <a:endParaRPr lang="ru-RU" sz="1000" dirty="0" smtClean="0"/>
                    </a:p>
                    <a:p>
                      <a:pPr algn="ctr"/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effectLst/>
                        </a:rPr>
                        <a:t>Установленный срок исполнения мероприятия Плана</a:t>
                      </a:r>
                      <a:endParaRPr lang="ru-RU" sz="1000" dirty="0" smtClean="0"/>
                    </a:p>
                    <a:p>
                      <a:pPr algn="ctr"/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effectLst/>
                        </a:rPr>
                        <a:t>Информация </a:t>
                      </a:r>
                      <a:br>
                        <a:rPr lang="ru-RU" sz="900" kern="1200" dirty="0" smtClean="0">
                          <a:effectLst/>
                        </a:rPr>
                      </a:br>
                      <a:r>
                        <a:rPr lang="ru-RU" sz="900" kern="1200" dirty="0" smtClean="0">
                          <a:effectLst/>
                        </a:rPr>
                        <a:t>о реализации мероприятия (проведенная работа)</a:t>
                      </a:r>
                      <a:endParaRPr lang="ru-RU" sz="900" dirty="0" smtClean="0"/>
                    </a:p>
                    <a:p>
                      <a:pPr algn="ctr"/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effectLst/>
                        </a:rPr>
                        <a:t>Оценка результатов выполнения мероприятия (результат) </a:t>
                      </a:r>
                      <a:endParaRPr lang="ru-RU" sz="1000" dirty="0" smtClean="0"/>
                    </a:p>
                    <a:p>
                      <a:pPr algn="ctr"/>
                      <a:endParaRPr lang="ru-RU" sz="1000" dirty="0"/>
                    </a:p>
                  </a:txBody>
                  <a:tcPr/>
                </a:tc>
              </a:tr>
              <a:tr h="1319452">
                <a:tc>
                  <a:txBody>
                    <a:bodyPr/>
                    <a:lstStyle/>
                    <a:p>
                      <a:pPr algn="ctr"/>
                      <a:r>
                        <a:rPr kumimoji="0" lang="ru-RU" sz="900" kern="1200" dirty="0" smtClean="0">
                          <a:effectLst/>
                        </a:rPr>
                        <a:t>Проведение антикоррупционной экспертизы  проектов нормативных правовых актов Краснополянского сельского поселения, действующих нормативных правовых актов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kern="1200" dirty="0" smtClean="0">
                          <a:effectLst/>
                        </a:rPr>
                        <a:t>В течение года 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dirty="0" smtClean="0">
                          <a:effectLst/>
                        </a:rPr>
                        <a:t>Проведена экспертиза 32 проектов нормативно-правовых актов (размещались на официальном сайте Администрации в разделе «Антикоррупционная экспертиза», направлялись в органы Прокуратуры, также направлялись запросы независимым экспертам)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dirty="0" smtClean="0">
                          <a:effectLst/>
                        </a:rPr>
                        <a:t>Выполнено в полном объеме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742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dirty="0" smtClean="0">
                          <a:effectLst/>
                        </a:rPr>
                        <a:t>Обеспечение участия независимых экспертов в антикоррупционной экспертизе путем размещения проектов нормативных правовых актов на официальном сайте администрации в сети «Интернет»</a:t>
                      </a:r>
                      <a:endParaRPr lang="ru-RU" sz="9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effectLst/>
                        </a:rPr>
                        <a:t>В течение года </a:t>
                      </a:r>
                      <a:endParaRPr lang="ru-RU" sz="900" dirty="0" smtClean="0"/>
                    </a:p>
                    <a:p>
                      <a:pPr algn="ctr"/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dirty="0" smtClean="0">
                          <a:effectLst/>
                        </a:rPr>
                        <a:t>НПА направляются независимым экспертам по контактам. Которые направляются Департаментом противодействия коррупции и контроля Свердловской области</a:t>
                      </a:r>
                      <a:endParaRPr lang="ru-RU" sz="9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effectLst/>
                        </a:rPr>
                        <a:t>Выполняется в установленные сроки</a:t>
                      </a:r>
                      <a:endParaRPr lang="ru-RU" sz="900" dirty="0" smtClean="0"/>
                    </a:p>
                    <a:p>
                      <a:pPr algn="ctr"/>
                      <a:endParaRPr lang="ru-RU" sz="900" dirty="0" smtClean="0"/>
                    </a:p>
                    <a:p>
                      <a:pPr algn="ctr"/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37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dirty="0" smtClean="0">
                          <a:effectLst/>
                        </a:rPr>
                        <a:t>Разработка и утверждение в установленном порядке административных регламентов предоставления муниципальных услуг, внесение изменений в принятые административные регламенты</a:t>
                      </a:r>
                      <a:endParaRPr lang="ru-RU" sz="9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dirty="0" smtClean="0">
                          <a:effectLst/>
                        </a:rPr>
                        <a:t>В течение года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dirty="0" smtClean="0">
                          <a:effectLst/>
                        </a:rPr>
                        <a:t>Разработано 7 административных регламентов, вносились изменения в 1 административный регламент. 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effectLst/>
                        </a:rPr>
                        <a:t>Выполняется в установленные сроки</a:t>
                      </a:r>
                      <a:endParaRPr lang="ru-RU" sz="900" dirty="0" smtClean="0"/>
                    </a:p>
                    <a:p>
                      <a:pPr algn="ctr"/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47484">
                <a:tc>
                  <a:txBody>
                    <a:bodyPr/>
                    <a:lstStyle/>
                    <a:p>
                      <a:pPr algn="ctr"/>
                      <a:r>
                        <a:rPr kumimoji="0" lang="ru-RU" sz="900" kern="1200" dirty="0" smtClean="0">
                          <a:effectLst/>
                        </a:rPr>
                        <a:t>Осуществление контроля за предоставлением муниципальными служащими и лицами, замещающими муниципальные должности сведений о доходах, расходах, об имуществе и обязательствах имущественного характера</a:t>
                      </a:r>
                      <a:endParaRPr lang="ru-RU" sz="9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kern="1200" dirty="0" smtClean="0">
                          <a:effectLst/>
                        </a:rPr>
                        <a:t>Ежегодно </a:t>
                      </a:r>
                    </a:p>
                    <a:p>
                      <a:pPr algn="ctr"/>
                      <a:r>
                        <a:rPr lang="ru-RU" sz="900" kern="1200" dirty="0" smtClean="0">
                          <a:effectLst/>
                        </a:rPr>
                        <a:t>до 30 апреля (муниципальные служащие),</a:t>
                      </a:r>
                    </a:p>
                    <a:p>
                      <a:pPr algn="ctr"/>
                      <a:r>
                        <a:rPr lang="ru-RU" sz="900" kern="1200" dirty="0" smtClean="0">
                          <a:effectLst/>
                        </a:rPr>
                        <a:t>до 01 апреля</a:t>
                      </a:r>
                    </a:p>
                    <a:p>
                      <a:pPr algn="ctr"/>
                      <a:r>
                        <a:rPr lang="ru-RU" sz="900" kern="1200" dirty="0" smtClean="0">
                          <a:effectLst/>
                        </a:rPr>
                        <a:t>(муниципальные должности)</a:t>
                      </a:r>
                      <a:endParaRPr lang="ru-RU" sz="9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dirty="0" smtClean="0">
                          <a:effectLst/>
                        </a:rPr>
                        <a:t>Сведения о доходах, расходах, об имуществе и обязательствах имущественного характера предоставлены в полном объеме в установленные сроки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effectLst/>
                        </a:rPr>
                        <a:t>Выполняется в установленные сроки</a:t>
                      </a:r>
                      <a:endParaRPr lang="ru-RU" sz="900" dirty="0" smtClean="0"/>
                    </a:p>
                    <a:p>
                      <a:pPr algn="ctr"/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483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dirty="0" smtClean="0">
                          <a:effectLst/>
                        </a:rPr>
                        <a:t>Проведение анализа сведений о доходах, об имуществе и обязательствах имущественного характера, представляемых муниципальными служащими, руководителями муниципальных учреждений и лицами, замещающими муниципальные должности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dirty="0" smtClean="0">
                          <a:effectLst/>
                        </a:rPr>
                        <a:t>Ежегодно, до 30 декабря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effectLst/>
                        </a:rPr>
                        <a:t>Каждым муниципальным служащим предоставлялись скриншоты из личного кабинета налогоплательщика, на основании предоставленных данных проводилась проверка сведений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effectLst/>
                        </a:rPr>
                        <a:t>Выполняется в установленные сроки</a:t>
                      </a:r>
                      <a:endParaRPr lang="ru-RU" sz="900" dirty="0" smtClean="0"/>
                    </a:p>
                    <a:p>
                      <a:pPr algn="ctr"/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474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dirty="0" smtClean="0">
                          <a:effectLst/>
                        </a:rPr>
                        <a:t>Обеспечение деятельности Комиссий по соблюдению требований к служебному поведению муниципальных служащих и урегулированию конфликтов интересов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dirty="0" smtClean="0">
                          <a:effectLst/>
                        </a:rPr>
                        <a:t>По мере возникновения оснований для проведения заседаний комиссии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dirty="0" smtClean="0">
                          <a:effectLst/>
                        </a:rPr>
                        <a:t>Было 1 заседание Комиссии по соблюдению требований к служебному поведению муниципальных служащих и урегулированию конфликтов интересов</a:t>
                      </a:r>
                      <a:endParaRPr lang="ru-RU" sz="9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effectLst/>
                        </a:rPr>
                        <a:t>Выполняется в установленные сроки</a:t>
                      </a:r>
                      <a:endParaRPr lang="ru-RU" sz="900" dirty="0" smtClean="0"/>
                    </a:p>
                    <a:p>
                      <a:pPr algn="ctr"/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69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5253423"/>
              </p:ext>
            </p:extLst>
          </p:nvPr>
        </p:nvGraphicFramePr>
        <p:xfrm>
          <a:off x="1115616" y="116632"/>
          <a:ext cx="7776863" cy="6624736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213580"/>
                <a:gridCol w="1478247"/>
                <a:gridCol w="1992420"/>
                <a:gridCol w="1092616"/>
              </a:tblGrid>
              <a:tr h="10334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50" kern="1200" dirty="0" smtClean="0">
                          <a:effectLst/>
                        </a:rPr>
                        <a:t>Наименование мероприятия Плана</a:t>
                      </a:r>
                      <a:endParaRPr lang="ru-RU" sz="950" dirty="0" smtClean="0"/>
                    </a:p>
                    <a:p>
                      <a:pPr algn="ctr"/>
                      <a:endParaRPr lang="ru-RU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50" kern="1200" dirty="0" smtClean="0">
                          <a:effectLst/>
                        </a:rPr>
                        <a:t>Установленный срок исполнения мероприятия Плана</a:t>
                      </a:r>
                      <a:endParaRPr lang="ru-RU" sz="950" dirty="0" smtClean="0"/>
                    </a:p>
                    <a:p>
                      <a:pPr algn="ctr"/>
                      <a:endParaRPr lang="ru-RU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50" kern="1200" dirty="0" smtClean="0">
                          <a:effectLst/>
                        </a:rPr>
                        <a:t>Информация </a:t>
                      </a:r>
                      <a:br>
                        <a:rPr lang="ru-RU" sz="950" kern="1200" dirty="0" smtClean="0">
                          <a:effectLst/>
                        </a:rPr>
                      </a:br>
                      <a:r>
                        <a:rPr lang="ru-RU" sz="950" kern="1200" dirty="0" smtClean="0">
                          <a:effectLst/>
                        </a:rPr>
                        <a:t>о реализации мероприятия (проведенная работа)</a:t>
                      </a:r>
                      <a:endParaRPr lang="ru-RU" sz="950" dirty="0" smtClean="0"/>
                    </a:p>
                    <a:p>
                      <a:pPr algn="ctr"/>
                      <a:endParaRPr lang="ru-RU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50" kern="1200" dirty="0" smtClean="0">
                          <a:effectLst/>
                        </a:rPr>
                        <a:t>Оценка результатов выполнения мероприятия (результат) </a:t>
                      </a:r>
                      <a:endParaRPr lang="ru-RU" sz="950" dirty="0" smtClean="0"/>
                    </a:p>
                    <a:p>
                      <a:pPr algn="ctr"/>
                      <a:endParaRPr lang="ru-RU" sz="950" dirty="0"/>
                    </a:p>
                  </a:txBody>
                  <a:tcPr/>
                </a:tc>
              </a:tr>
              <a:tr h="6071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dirty="0" smtClean="0">
                          <a:effectLst/>
                        </a:rPr>
                        <a:t>Осуществление финансового контроля за эффективным и целевым расходованием бюджетных средств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dirty="0" smtClean="0">
                          <a:effectLst/>
                        </a:rPr>
                        <a:t>В соответствии с планом контрольных мероприятий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900" kern="1200" dirty="0" smtClean="0">
                          <a:effectLst/>
                        </a:rPr>
                        <a:t>Проводились в 2024 году 3 плановые проверки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Выполнено в полном объеме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5625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dirty="0" smtClean="0">
                          <a:effectLst/>
                        </a:rPr>
                        <a:t>Мониторинг обращений граждан в органы местного самоуправления муниципального образования по фактам коррупции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dirty="0" smtClean="0">
                          <a:effectLst/>
                        </a:rPr>
                        <a:t>Ежеквартально</a:t>
                      </a:r>
                      <a:endParaRPr lang="ru-RU" sz="9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dirty="0" smtClean="0">
                          <a:effectLst/>
                        </a:rPr>
                        <a:t>Обращений граждан по фактам коррупции не поступало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dirty="0" smtClean="0">
                          <a:effectLst/>
                        </a:rPr>
                        <a:t>Выполнено в полном объеме в установленные сроки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68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dirty="0" smtClean="0">
                          <a:effectLst/>
                        </a:rPr>
                        <a:t>Обеспечение возможности оперативного взаимодействия граждан с органом местного самоуправления в сфере противодействия коррупции (функционирование «телефона доверия»)</a:t>
                      </a:r>
                      <a:endParaRPr lang="ru-RU" sz="9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900" kern="1200" dirty="0" smtClean="0">
                          <a:effectLst/>
                        </a:rPr>
                        <a:t>В течение года</a:t>
                      </a:r>
                      <a:endParaRPr lang="ru-RU" sz="9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900" kern="1200" dirty="0" smtClean="0">
                          <a:effectLst/>
                        </a:rPr>
                        <a:t>Работает обратная связь для сообщений о фактах коррупции на официальном сайте</a:t>
                      </a:r>
                    </a:p>
                    <a:p>
                      <a:pPr algn="ctr"/>
                      <a:r>
                        <a:rPr kumimoji="0" lang="ru-RU" sz="900" u="sng" kern="1200" dirty="0" smtClean="0">
                          <a:effectLst/>
                          <a:hlinkClick r:id="rId2"/>
                        </a:rPr>
                        <a:t>http://krasnopolyanskoe.ru/anti-korruption/obratnaya_svyaz_dlya_soobscheniy_o_faktah_korruptsii/</a:t>
                      </a:r>
                      <a:endParaRPr kumimoji="0" lang="ru-RU" sz="900" u="sng" kern="1200" dirty="0" smtClean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Выполнено в полном объеме</a:t>
                      </a:r>
                    </a:p>
                    <a:p>
                      <a:pPr algn="ctr"/>
                      <a:endParaRPr lang="ru-RU" sz="900" dirty="0" smtClean="0"/>
                    </a:p>
                    <a:p>
                      <a:pPr algn="ctr"/>
                      <a:endParaRPr lang="ru-RU" sz="9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3891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dirty="0" smtClean="0">
                          <a:effectLst/>
                        </a:rPr>
                        <a:t>Размещение на официальном сайте Краснополянского сельского поселения в сети Интернет в пределах компетенции сведений о доходах, расходах, об имуществе и обязательствах имущественного характера, представленных лицами, замещающими муниципальные должности, должности муниципальной службы,  руководителями муниципальных учреждений в соответствии с требованиями законодательства Российской Федерации</a:t>
                      </a:r>
                      <a:endParaRPr lang="ru-RU" sz="9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900" kern="1200" dirty="0" smtClean="0">
                          <a:effectLst/>
                        </a:rPr>
                        <a:t>Ежегодно, в течении 14 дней с даты окончания срока представления сведений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900" kern="1200" dirty="0" smtClean="0">
                          <a:effectLst/>
                        </a:rPr>
                        <a:t>В соответствии с Указом</a:t>
                      </a:r>
                      <a:r>
                        <a:rPr kumimoji="0" lang="ru-RU" sz="900" kern="1200" baseline="0" dirty="0" smtClean="0">
                          <a:effectLst/>
                        </a:rPr>
                        <a:t> Президента РФ от 29.12.2022 №968</a:t>
                      </a:r>
                      <a:endParaRPr kumimoji="0" lang="ru-RU" sz="900" kern="1200" dirty="0" smtClean="0">
                        <a:effectLst/>
                      </a:endParaRPr>
                    </a:p>
                    <a:p>
                      <a:pPr algn="ctr"/>
                      <a:r>
                        <a:rPr kumimoji="0" lang="ru-RU" sz="900" kern="1200" dirty="0" smtClean="0">
                          <a:effectLst/>
                        </a:rPr>
                        <a:t>Сведения о доходах, расходах, об имуществе и обязательствах имущественного характера не размещались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effectLst/>
                        </a:rPr>
                        <a:t>Выполняется в установленные сроки</a:t>
                      </a:r>
                      <a:endParaRPr lang="ru-RU" sz="900" dirty="0" smtClean="0"/>
                    </a:p>
                    <a:p>
                      <a:pPr algn="ctr"/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87005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dirty="0" smtClean="0">
                          <a:effectLst/>
                        </a:rPr>
                        <a:t>Мониторинг наполняемости разделов, посвященных вопросам противодействия коррупции, на официальном сайте Краснополянского сельского поселения, в информационно-телекоммуникационной сети «Интернет» в соответствии с методическими рекомендациями по размещению и наполнению подразделов официальных сайтов государственных органов Свердловской области и органов местного самоуправления муниципальных образований, расположенных на территории Свердловской области, по вопросам противодействия коррупции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900" kern="1200" dirty="0" smtClean="0">
                          <a:effectLst/>
                        </a:rPr>
                        <a:t>Ежеквартально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900" kern="1200" dirty="0" smtClean="0">
                          <a:effectLst/>
                        </a:rPr>
                        <a:t>Раздел «Противодействие коррупции» актуализирован в соответствии с методическими рекомендациями по размещению и наполнению разделов, посвященных вопросам противодействия коррупции, разработанными Департаментом противодействия коррупции и контроля Свердловской области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effectLst/>
                        </a:rPr>
                        <a:t>Выполняется в установленные сроки</a:t>
                      </a:r>
                      <a:endParaRPr lang="ru-RU" sz="900" dirty="0" smtClean="0"/>
                    </a:p>
                    <a:p>
                      <a:pPr algn="ctr"/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094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0257685"/>
              </p:ext>
            </p:extLst>
          </p:nvPr>
        </p:nvGraphicFramePr>
        <p:xfrm>
          <a:off x="1115617" y="116632"/>
          <a:ext cx="7920878" cy="6632004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490900"/>
                <a:gridCol w="1885006"/>
                <a:gridCol w="2154292"/>
                <a:gridCol w="1390680"/>
              </a:tblGrid>
              <a:tr h="55369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effectLst/>
                        </a:rPr>
                        <a:t>Наименование мероприятия Плана</a:t>
                      </a:r>
                      <a:endParaRPr lang="ru-RU" sz="900" dirty="0" smtClean="0"/>
                    </a:p>
                    <a:p>
                      <a:pPr algn="ctr"/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effectLst/>
                        </a:rPr>
                        <a:t>Установленный срок исполнения мероприятия Плана</a:t>
                      </a:r>
                      <a:endParaRPr lang="ru-RU" sz="900" dirty="0" smtClean="0"/>
                    </a:p>
                    <a:p>
                      <a:pPr algn="ctr"/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effectLst/>
                        </a:rPr>
                        <a:t>Информация </a:t>
                      </a:r>
                      <a:br>
                        <a:rPr lang="ru-RU" sz="900" kern="1200" dirty="0" smtClean="0">
                          <a:effectLst/>
                        </a:rPr>
                      </a:br>
                      <a:r>
                        <a:rPr lang="ru-RU" sz="900" kern="1200" dirty="0" smtClean="0">
                          <a:effectLst/>
                        </a:rPr>
                        <a:t>о реализации мероприятия (проведенная работа)</a:t>
                      </a:r>
                      <a:endParaRPr lang="ru-RU" sz="9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effectLst/>
                        </a:rPr>
                        <a:t>Оценка результатов выполнения мероприятия (результат) </a:t>
                      </a:r>
                      <a:endParaRPr lang="ru-RU" sz="9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36146">
                <a:tc>
                  <a:txBody>
                    <a:bodyPr/>
                    <a:lstStyle/>
                    <a:p>
                      <a:pPr algn="ctr"/>
                      <a:r>
                        <a:rPr kumimoji="0" lang="ru-RU" sz="800" kern="1200" dirty="0" smtClean="0">
                          <a:effectLst/>
                        </a:rPr>
                        <a:t>Актуализация информации, находящейся в личных делах лиц, замещающих должности муниципальной службы в органах местного самоуправления муниципального образования (далее – муниципальные служащие)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800" kern="1200" dirty="0" smtClean="0">
                          <a:effectLst/>
                        </a:rPr>
                        <a:t>ежегодно, до 20 января года, следующего за отчетным годом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800" kern="1200" dirty="0" smtClean="0">
                          <a:effectLst/>
                        </a:rPr>
                        <a:t>Осуществляется контроль за актуализацией сведений, содержащихся в анкетах в целях выявления конфликта интересов.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800" kern="1200" dirty="0" smtClean="0">
                          <a:effectLst/>
                        </a:rPr>
                        <a:t>Выполнено в полном объеме в установленные сроки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243250">
                <a:tc>
                  <a:txBody>
                    <a:bodyPr/>
                    <a:lstStyle/>
                    <a:p>
                      <a:pPr algn="ctr"/>
                      <a:r>
                        <a:rPr kumimoji="0" lang="ru-RU" sz="800" kern="1200" dirty="0" smtClean="0">
                          <a:effectLst/>
                        </a:rPr>
                        <a:t>Проведение мероприятий по профессиональному развитию в сфере противодействия коррупции для муниципальных служащих органов местного самоуправления муниципального образования, в должностные обязанности которых входит участие в противодействии коррупции, включая их обучение по дополнительным профессиональным программам в сфере противодействия коррупции </a:t>
                      </a:r>
                    </a:p>
                    <a:p>
                      <a:pPr algn="ctr"/>
                      <a:r>
                        <a:rPr kumimoji="0" lang="ru-RU" sz="800" kern="1200" dirty="0" smtClean="0">
                          <a:effectLst/>
                        </a:rPr>
                        <a:t>(подпункт «а» пункта 39 Национального плана)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800" kern="1200" dirty="0" smtClean="0">
                          <a:effectLst/>
                        </a:rPr>
                        <a:t>ежеквартально,</a:t>
                      </a:r>
                      <a:br>
                        <a:rPr kumimoji="0" lang="ru-RU" sz="800" kern="1200" dirty="0" smtClean="0">
                          <a:effectLst/>
                        </a:rPr>
                      </a:br>
                      <a:r>
                        <a:rPr kumimoji="0" lang="ru-RU" sz="800" kern="1200" dirty="0" smtClean="0">
                          <a:effectLst/>
                        </a:rPr>
                        <a:t>за I квартал отчетного года – </a:t>
                      </a:r>
                      <a:br>
                        <a:rPr kumimoji="0" lang="ru-RU" sz="800" kern="1200" dirty="0" smtClean="0">
                          <a:effectLst/>
                        </a:rPr>
                      </a:br>
                      <a:r>
                        <a:rPr kumimoji="0" lang="ru-RU" sz="800" kern="1200" dirty="0" smtClean="0">
                          <a:effectLst/>
                        </a:rPr>
                        <a:t>до 25 апреля отчетного года;</a:t>
                      </a:r>
                      <a:br>
                        <a:rPr kumimoji="0" lang="ru-RU" sz="800" kern="1200" dirty="0" smtClean="0">
                          <a:effectLst/>
                        </a:rPr>
                      </a:br>
                      <a:r>
                        <a:rPr kumimoji="0" lang="ru-RU" sz="800" kern="1200" dirty="0" smtClean="0">
                          <a:effectLst/>
                        </a:rPr>
                        <a:t>за II квартал отчетного года – </a:t>
                      </a:r>
                      <a:br>
                        <a:rPr kumimoji="0" lang="ru-RU" sz="800" kern="1200" dirty="0" smtClean="0">
                          <a:effectLst/>
                        </a:rPr>
                      </a:br>
                      <a:r>
                        <a:rPr kumimoji="0" lang="ru-RU" sz="800" kern="1200" dirty="0" smtClean="0">
                          <a:effectLst/>
                        </a:rPr>
                        <a:t>до 25 июля отчетного года;</a:t>
                      </a:r>
                      <a:br>
                        <a:rPr kumimoji="0" lang="ru-RU" sz="800" kern="1200" dirty="0" smtClean="0">
                          <a:effectLst/>
                        </a:rPr>
                      </a:br>
                      <a:r>
                        <a:rPr kumimoji="0" lang="ru-RU" sz="800" kern="1200" dirty="0" smtClean="0">
                          <a:effectLst/>
                        </a:rPr>
                        <a:t>за III квартал отчетного года – </a:t>
                      </a:r>
                      <a:br>
                        <a:rPr kumimoji="0" lang="ru-RU" sz="800" kern="1200" dirty="0" smtClean="0">
                          <a:effectLst/>
                        </a:rPr>
                      </a:br>
                      <a:r>
                        <a:rPr kumimoji="0" lang="ru-RU" sz="800" kern="1200" dirty="0" smtClean="0">
                          <a:effectLst/>
                        </a:rPr>
                        <a:t>до 15 октября отчетного года;</a:t>
                      </a:r>
                      <a:br>
                        <a:rPr kumimoji="0" lang="ru-RU" sz="800" kern="1200" dirty="0" smtClean="0">
                          <a:effectLst/>
                        </a:rPr>
                      </a:br>
                      <a:r>
                        <a:rPr kumimoji="0" lang="ru-RU" sz="800" kern="1200" dirty="0" smtClean="0">
                          <a:effectLst/>
                        </a:rPr>
                        <a:t>за отчетный год – до 20 января года, следующего за отчетным годом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800" kern="1200" dirty="0" smtClean="0">
                          <a:effectLst/>
                        </a:rPr>
                        <a:t>Сотрудники самостоятельно используют образовательные материалы в сфере противодействия коррупции, которые размещены </a:t>
                      </a:r>
                    </a:p>
                    <a:p>
                      <a:pPr algn="ctr"/>
                      <a:r>
                        <a:rPr kumimoji="0" lang="ru-RU" sz="800" kern="1200" dirty="0" smtClean="0">
                          <a:effectLst/>
                        </a:rPr>
                        <a:t>на специализированном информационно-методическом ресурсе по вопросам противодействия коррупции на базе федеральной государственной информационной системы «Единая информационная система управления кадровым составом государственной гражданской службы Российской Федерации» (</a:t>
                      </a:r>
                      <a:r>
                        <a:rPr kumimoji="0" lang="ru-RU" sz="800" u="sng" kern="1200" dirty="0" smtClean="0">
                          <a:effectLst/>
                          <a:hlinkClick r:id="rId2"/>
                        </a:rPr>
                        <a:t>https://gossluzhba.gov.ru/anticorruption)</a:t>
                      </a:r>
                      <a:r>
                        <a:rPr kumimoji="0" lang="ru-RU" sz="800" kern="1200" dirty="0" smtClean="0">
                          <a:effectLst/>
                        </a:rPr>
                        <a:t>, а также в иных информационных системах.</a:t>
                      </a:r>
                      <a:endParaRPr kumimoji="0" lang="ru-RU" sz="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kern="1200" dirty="0" smtClean="0">
                          <a:effectLst/>
                        </a:rPr>
                        <a:t>Выполнено в полном объеме в установленные сроки</a:t>
                      </a:r>
                      <a:endParaRPr lang="ru-RU" sz="800" dirty="0" smtClean="0"/>
                    </a:p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471025">
                <a:tc>
                  <a:txBody>
                    <a:bodyPr/>
                    <a:lstStyle/>
                    <a:p>
                      <a:pPr algn="ctr"/>
                      <a:r>
                        <a:rPr kumimoji="0" lang="ru-RU" sz="800" kern="1200" dirty="0" smtClean="0">
                          <a:effectLst/>
                        </a:rPr>
                        <a:t>Проведение мероприятий по профессиональному развитию в сфере противодействия коррупции для лиц, впервые поступивших на муниципальную службу в органы местного самоуправления муниципального образования и замещающих должности, связанные с соблюдением антикоррупционных стандартов</a:t>
                      </a:r>
                    </a:p>
                    <a:p>
                      <a:pPr algn="ctr"/>
                      <a:r>
                        <a:rPr kumimoji="0" lang="ru-RU" sz="800" kern="1200" dirty="0" smtClean="0">
                          <a:effectLst/>
                        </a:rPr>
                        <a:t>(подпункт «б» пункта 39 Национального плана)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800" kern="1200" dirty="0" smtClean="0">
                          <a:effectLst/>
                        </a:rPr>
                        <a:t>ежеквартально,</a:t>
                      </a:r>
                    </a:p>
                    <a:p>
                      <a:pPr algn="ctr"/>
                      <a:r>
                        <a:rPr kumimoji="0" lang="ru-RU" sz="800" kern="1200" dirty="0" smtClean="0">
                          <a:effectLst/>
                        </a:rPr>
                        <a:t>за I квартал отчетного года –</a:t>
                      </a:r>
                    </a:p>
                    <a:p>
                      <a:pPr algn="ctr"/>
                      <a:r>
                        <a:rPr kumimoji="0" lang="ru-RU" sz="800" kern="1200" dirty="0" smtClean="0">
                          <a:effectLst/>
                        </a:rPr>
                        <a:t>до 25 апреля отчетного года;</a:t>
                      </a:r>
                    </a:p>
                    <a:p>
                      <a:pPr algn="ctr"/>
                      <a:r>
                        <a:rPr kumimoji="0" lang="ru-RU" sz="800" kern="1200" dirty="0" smtClean="0">
                          <a:effectLst/>
                        </a:rPr>
                        <a:t>за II квартал отчетного года –</a:t>
                      </a:r>
                    </a:p>
                    <a:p>
                      <a:pPr algn="ctr"/>
                      <a:r>
                        <a:rPr kumimoji="0" lang="ru-RU" sz="800" kern="1200" dirty="0" smtClean="0">
                          <a:effectLst/>
                        </a:rPr>
                        <a:t>до 25 июля отчетного года;</a:t>
                      </a:r>
                    </a:p>
                    <a:p>
                      <a:pPr algn="ctr"/>
                      <a:r>
                        <a:rPr kumimoji="0" lang="ru-RU" sz="800" kern="1200" dirty="0" smtClean="0">
                          <a:effectLst/>
                        </a:rPr>
                        <a:t>за III квартал отчетного года –</a:t>
                      </a:r>
                    </a:p>
                    <a:p>
                      <a:pPr algn="ctr"/>
                      <a:r>
                        <a:rPr kumimoji="0" lang="ru-RU" sz="800" kern="1200" dirty="0" smtClean="0">
                          <a:effectLst/>
                        </a:rPr>
                        <a:t>до 15 октября отчетного года;</a:t>
                      </a:r>
                    </a:p>
                    <a:p>
                      <a:pPr algn="ctr"/>
                      <a:r>
                        <a:rPr kumimoji="0" lang="ru-RU" sz="800" kern="1200" dirty="0" smtClean="0">
                          <a:effectLst/>
                        </a:rPr>
                        <a:t>за отчетный год – </a:t>
                      </a:r>
                      <a:br>
                        <a:rPr kumimoji="0" lang="ru-RU" sz="800" kern="1200" dirty="0" smtClean="0">
                          <a:effectLst/>
                        </a:rPr>
                      </a:br>
                      <a:r>
                        <a:rPr kumimoji="0" lang="ru-RU" sz="800" kern="1200" dirty="0" smtClean="0">
                          <a:effectLst/>
                        </a:rPr>
                        <a:t>до 20 января года, следующего </a:t>
                      </a:r>
                      <a:br>
                        <a:rPr kumimoji="0" lang="ru-RU" sz="800" kern="1200" dirty="0" smtClean="0">
                          <a:effectLst/>
                        </a:rPr>
                      </a:br>
                      <a:r>
                        <a:rPr kumimoji="0" lang="ru-RU" sz="800" kern="1200" dirty="0" smtClean="0">
                          <a:effectLst/>
                        </a:rPr>
                        <a:t>за отчетным годом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kern="1200" dirty="0" smtClean="0">
                          <a:effectLst/>
                        </a:rPr>
                        <a:t>Количество муниципальных служащих, впервые поступивших на муниципальную службу - 1</a:t>
                      </a:r>
                    </a:p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kern="1200" dirty="0" smtClean="0">
                          <a:effectLst/>
                        </a:rPr>
                        <a:t>Выполнено в полном объеме в установленные сроки</a:t>
                      </a:r>
                      <a:endParaRPr lang="ru-RU" sz="800" dirty="0" smtClean="0"/>
                    </a:p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576609">
                <a:tc>
                  <a:txBody>
                    <a:bodyPr/>
                    <a:lstStyle/>
                    <a:p>
                      <a:pPr algn="ctr"/>
                      <a:r>
                        <a:rPr kumimoji="0" lang="ru-RU" sz="800" kern="1200" dirty="0" smtClean="0">
                          <a:effectLst/>
                        </a:rPr>
                        <a:t>Мониторинг хода реализации в органах местного самоуправления муниципального образования Национального плана и анализ его результатов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800" kern="1200" dirty="0" smtClean="0">
                          <a:effectLst/>
                        </a:rPr>
                        <a:t>ежеквартально,</a:t>
                      </a:r>
                      <a:br>
                        <a:rPr kumimoji="0" lang="ru-RU" sz="800" kern="1200" dirty="0" smtClean="0">
                          <a:effectLst/>
                        </a:rPr>
                      </a:br>
                      <a:r>
                        <a:rPr kumimoji="0" lang="ru-RU" sz="800" kern="1200" dirty="0" smtClean="0">
                          <a:effectLst/>
                        </a:rPr>
                        <a:t>за I квартал отчетного года – </a:t>
                      </a:r>
                      <a:br>
                        <a:rPr kumimoji="0" lang="ru-RU" sz="800" kern="1200" dirty="0" smtClean="0">
                          <a:effectLst/>
                        </a:rPr>
                      </a:br>
                      <a:r>
                        <a:rPr kumimoji="0" lang="ru-RU" sz="800" kern="1200" dirty="0" smtClean="0">
                          <a:effectLst/>
                        </a:rPr>
                        <a:t>до 25 апреля отчетного года;</a:t>
                      </a:r>
                      <a:br>
                        <a:rPr kumimoji="0" lang="ru-RU" sz="800" kern="1200" dirty="0" smtClean="0">
                          <a:effectLst/>
                        </a:rPr>
                      </a:br>
                      <a:r>
                        <a:rPr kumimoji="0" lang="ru-RU" sz="800" kern="1200" dirty="0" smtClean="0">
                          <a:effectLst/>
                        </a:rPr>
                        <a:t>за II квартал отчетного года – </a:t>
                      </a:r>
                      <a:br>
                        <a:rPr kumimoji="0" lang="ru-RU" sz="800" kern="1200" dirty="0" smtClean="0">
                          <a:effectLst/>
                        </a:rPr>
                      </a:br>
                      <a:r>
                        <a:rPr kumimoji="0" lang="ru-RU" sz="800" kern="1200" dirty="0" smtClean="0">
                          <a:effectLst/>
                        </a:rPr>
                        <a:t>до 25 июля отчетного года;</a:t>
                      </a:r>
                      <a:br>
                        <a:rPr kumimoji="0" lang="ru-RU" sz="800" kern="1200" dirty="0" smtClean="0">
                          <a:effectLst/>
                        </a:rPr>
                      </a:br>
                      <a:r>
                        <a:rPr kumimoji="0" lang="ru-RU" sz="800" kern="1200" dirty="0" smtClean="0">
                          <a:effectLst/>
                        </a:rPr>
                        <a:t>за III квартал отчетного года – </a:t>
                      </a:r>
                      <a:br>
                        <a:rPr kumimoji="0" lang="ru-RU" sz="800" kern="1200" dirty="0" smtClean="0">
                          <a:effectLst/>
                        </a:rPr>
                      </a:br>
                      <a:r>
                        <a:rPr kumimoji="0" lang="ru-RU" sz="800" kern="1200" dirty="0" smtClean="0">
                          <a:effectLst/>
                        </a:rPr>
                        <a:t>до 15 октября отчетного года;</a:t>
                      </a:r>
                      <a:br>
                        <a:rPr kumimoji="0" lang="ru-RU" sz="800" kern="1200" dirty="0" smtClean="0">
                          <a:effectLst/>
                        </a:rPr>
                      </a:br>
                      <a:r>
                        <a:rPr kumimoji="0" lang="ru-RU" sz="800" kern="1200" dirty="0" smtClean="0">
                          <a:effectLst/>
                        </a:rPr>
                        <a:t>за отчетный год – </a:t>
                      </a:r>
                      <a:br>
                        <a:rPr kumimoji="0" lang="ru-RU" sz="800" kern="1200" dirty="0" smtClean="0">
                          <a:effectLst/>
                        </a:rPr>
                      </a:br>
                      <a:r>
                        <a:rPr kumimoji="0" lang="ru-RU" sz="800" kern="1200" dirty="0" smtClean="0">
                          <a:effectLst/>
                        </a:rPr>
                        <a:t>до 20 января года, следующего </a:t>
                      </a:r>
                      <a:br>
                        <a:rPr kumimoji="0" lang="ru-RU" sz="800" kern="1200" dirty="0" smtClean="0">
                          <a:effectLst/>
                        </a:rPr>
                      </a:br>
                      <a:r>
                        <a:rPr kumimoji="0" lang="ru-RU" sz="800" kern="1200" dirty="0" smtClean="0">
                          <a:effectLst/>
                        </a:rPr>
                        <a:t>за отчетным годом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800" kern="1200" dirty="0" smtClean="0">
                          <a:effectLst/>
                        </a:rPr>
                        <a:t>Отправляются в установленные сроки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800" kern="1200" dirty="0" smtClean="0">
                          <a:effectLst/>
                        </a:rPr>
                        <a:t>Выполнено в полном объеме в установленные сроки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108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873320"/>
              </p:ext>
            </p:extLst>
          </p:nvPr>
        </p:nvGraphicFramePr>
        <p:xfrm>
          <a:off x="251520" y="116632"/>
          <a:ext cx="8712968" cy="6624737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618097"/>
                <a:gridCol w="1329097"/>
                <a:gridCol w="2067484"/>
                <a:gridCol w="1698290"/>
              </a:tblGrid>
              <a:tr h="9776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effectLst/>
                        </a:rPr>
                        <a:t>Наименование мероприятия Плана</a:t>
                      </a:r>
                      <a:endParaRPr lang="ru-RU" sz="1000" dirty="0" smtClean="0"/>
                    </a:p>
                    <a:p>
                      <a:pPr algn="ctr"/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effectLst/>
                        </a:rPr>
                        <a:t>Установленный срок исполнения мероприятия Плана</a:t>
                      </a:r>
                      <a:endParaRPr lang="ru-RU" sz="1000" dirty="0" smtClean="0"/>
                    </a:p>
                    <a:p>
                      <a:pPr algn="ctr"/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effectLst/>
                        </a:rPr>
                        <a:t>Информация </a:t>
                      </a:r>
                      <a:br>
                        <a:rPr lang="ru-RU" sz="1000" kern="1200" dirty="0" smtClean="0">
                          <a:effectLst/>
                        </a:rPr>
                      </a:br>
                      <a:r>
                        <a:rPr lang="ru-RU" sz="1000" kern="1200" dirty="0" smtClean="0">
                          <a:effectLst/>
                        </a:rPr>
                        <a:t>о реализации мероприятия (проведенная работа)</a:t>
                      </a:r>
                      <a:endParaRPr lang="ru-RU" sz="1000" dirty="0" smtClean="0"/>
                    </a:p>
                    <a:p>
                      <a:pPr algn="ctr"/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effectLst/>
                        </a:rPr>
                        <a:t>Оценка результатов выполнения мероприятия (результат) </a:t>
                      </a:r>
                      <a:endParaRPr lang="ru-RU" sz="1000" dirty="0" smtClean="0"/>
                    </a:p>
                    <a:p>
                      <a:pPr algn="ctr"/>
                      <a:endParaRPr lang="ru-RU" sz="1000" dirty="0"/>
                    </a:p>
                  </a:txBody>
                  <a:tcPr/>
                </a:tc>
              </a:tr>
              <a:tr h="932246">
                <a:tc>
                  <a:txBody>
                    <a:bodyPr/>
                    <a:lstStyle/>
                    <a:p>
                      <a:pPr algn="ctr"/>
                      <a:r>
                        <a:rPr lang="ru-RU" sz="900" kern="1200" dirty="0" smtClean="0">
                          <a:effectLst/>
                        </a:rPr>
                        <a:t>Проведение анализа соблюдения запретов, ограничений и требований, установленных в целях противодействия коррупции, в том числе касающихся получения подарков отдельными категориями лиц, выполнения иной оплачиваемой работы, обязанности уведомлять об обращениях в целях склонения к совершению коррупционных правонарушений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kern="1200" dirty="0" smtClean="0">
                          <a:effectLst/>
                        </a:rPr>
                        <a:t>Ежеквартально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effectLst/>
                        </a:rPr>
                        <a:t>Уведомлений не поступало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effectLst/>
                        </a:rPr>
                        <a:t>Выполнено в полном объеме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595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</a:rPr>
                        <a:t>Осуществление контроля за соблюдением требований, установленных федеральным законодательством о контрактной системе в сфере закупок товаров, работ, услуг для обеспечения государственных и муниципальных нужд</a:t>
                      </a:r>
                      <a:endParaRPr lang="ru-RU" sz="9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</a:rPr>
                        <a:t>Ежеквартально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</a:rPr>
                        <a:t>Проводилась проверка при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r>
                        <a:rPr kumimoji="0" lang="ru-RU" sz="90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</a:rPr>
                        <a:t>закупках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</a:rPr>
                        <a:t>Выполнено в полном объеме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924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effectLst/>
                        </a:rPr>
                        <a:t>Размещение на официальном сайте Краснополянского сельского поселения информации о Комиссии по координации работы по противодействию коррупции</a:t>
                      </a:r>
                      <a:endParaRPr lang="ru-RU" sz="9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effectLst/>
                        </a:rPr>
                        <a:t>Ежеквартально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effectLst/>
                        </a:rPr>
                        <a:t>Размещается на сайте администрации: «Противодействие коррупции» - «Комиссия по координации работы по противодействию коррупции»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kern="1200" dirty="0" smtClean="0">
                          <a:effectLst/>
                        </a:rPr>
                        <a:t>Выполнено в полном объеме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72083">
                <a:tc>
                  <a:txBody>
                    <a:bodyPr/>
                    <a:lstStyle/>
                    <a:p>
                      <a:pPr algn="ctr"/>
                      <a:r>
                        <a:rPr lang="ru-RU" sz="900" kern="1200" dirty="0" smtClean="0">
                          <a:effectLst/>
                        </a:rPr>
                        <a:t>Размещение на официальном сайте Краснополянского сельского поселения информации о комиссии по соблюдению требований к служебному поведению и урегулированию конфликта интересов</a:t>
                      </a:r>
                      <a:endParaRPr lang="ru-RU" sz="9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kern="1200" dirty="0" smtClean="0">
                          <a:effectLst/>
                        </a:rPr>
                        <a:t>По мере проведения заседаний Комиссии</a:t>
                      </a:r>
                      <a:endParaRPr lang="ru-RU" sz="9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effectLst/>
                        </a:rPr>
                        <a:t>Размещается на сайте администрации: «Противодействие коррупции» - «Комиссия по соблюдению требований к служебному поведению и урегулированию конфликта интересов»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effectLst/>
                        </a:rPr>
                        <a:t>Выполнено в полном объеме</a:t>
                      </a:r>
                      <a:endParaRPr lang="ru-RU" sz="900" dirty="0" smtClean="0"/>
                    </a:p>
                    <a:p>
                      <a:pPr algn="ctr"/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190778">
                <a:tc>
                  <a:txBody>
                    <a:bodyPr/>
                    <a:lstStyle/>
                    <a:p>
                      <a:pPr algn="ctr"/>
                      <a:r>
                        <a:rPr lang="ru-RU" sz="900" kern="1200" dirty="0" smtClean="0">
                          <a:effectLst/>
                        </a:rPr>
                        <a:t>Принятие мер по противодействию нецелевому использованию бюджетных средств, выделяемых на проведение противоэпидемических мероприятий, в том числе на профилактику распространения новой коронавирусной инфекции (2019-nCoV), а также на реализацию национальных проектов, с обращением особого внимания на выявление и пресечение фактов предоставления аффилированным коммерческим структурам неправомерных преимуществ и оказания им содействия в иной форме должностными лицами органов местного самоуправления муниципального образования</a:t>
                      </a:r>
                    </a:p>
                    <a:p>
                      <a:pPr algn="ctr"/>
                      <a:r>
                        <a:rPr lang="ru-RU" sz="900" kern="1200" dirty="0" smtClean="0">
                          <a:effectLst/>
                        </a:rPr>
                        <a:t>(пункт 19 Национального плана противодействия коррупции на 2021–2024 годы, утвержденного Указом Президента Российской Федерации от 16 августа</a:t>
                      </a:r>
                    </a:p>
                    <a:p>
                      <a:pPr algn="ctr"/>
                      <a:r>
                        <a:rPr lang="ru-RU" sz="900" kern="1200" dirty="0" smtClean="0">
                          <a:effectLst/>
                        </a:rPr>
                        <a:t>2021 года № 478 «О Национальном плане противодействия коррупции на 2021–2024 годы» (далее – Национальный план))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effectLst/>
                        </a:rPr>
                        <a:t>ежегодно до 1 февраля года, следующего за отчетным годом, итоговый доклад – до 1 ноября 2024 года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effectLst/>
                        </a:rPr>
                        <a:t>Бюджетные средства не выделялись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kern="1200" dirty="0" smtClean="0">
                          <a:effectLst/>
                        </a:rPr>
                        <a:t>Выполнено в полном объеме в установленные сроки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781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116632"/>
            <a:ext cx="6172200" cy="504056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>Общая информация</a:t>
            </a:r>
            <a:endParaRPr lang="ru-RU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051720" y="836712"/>
            <a:ext cx="6172200" cy="720080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i="1" dirty="0" smtClean="0"/>
              <a:t>Общая численность муниципальных служащих – 12</a:t>
            </a:r>
          </a:p>
          <a:p>
            <a:pPr marL="0"/>
            <a:endParaRPr lang="ru-RU" i="1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290365288"/>
              </p:ext>
            </p:extLst>
          </p:nvPr>
        </p:nvGraphicFramePr>
        <p:xfrm>
          <a:off x="2627784" y="2204864"/>
          <a:ext cx="6216352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399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/>
              <a:t>Из </a:t>
            </a:r>
            <a:r>
              <a:rPr lang="ru-RU" i="1" dirty="0" smtClean="0"/>
              <a:t>24 </a:t>
            </a:r>
            <a:r>
              <a:rPr lang="ru-RU" i="1" dirty="0"/>
              <a:t>мероприятий плана выполняется в </a:t>
            </a:r>
            <a:r>
              <a:rPr lang="ru-RU" i="1" dirty="0" smtClean="0"/>
              <a:t>установленном </a:t>
            </a:r>
            <a:r>
              <a:rPr lang="ru-RU" i="1" dirty="0"/>
              <a:t>порядке в сроки – </a:t>
            </a:r>
            <a:r>
              <a:rPr lang="ru-RU" i="1" dirty="0" smtClean="0"/>
              <a:t>24</a:t>
            </a:r>
          </a:p>
          <a:p>
            <a:pPr marL="0" indent="0">
              <a:buNone/>
            </a:pPr>
            <a:endParaRPr lang="ru-RU" i="1" dirty="0"/>
          </a:p>
          <a:p>
            <a:endParaRPr lang="ru-RU" i="1" dirty="0" smtClean="0"/>
          </a:p>
          <a:p>
            <a:r>
              <a:rPr lang="ru-RU" i="1" dirty="0"/>
              <a:t>Причин и условий, способствовавших коррупционным нарушениям за </a:t>
            </a:r>
            <a:r>
              <a:rPr lang="ru-RU" i="1" dirty="0" smtClean="0"/>
              <a:t>2024 </a:t>
            </a:r>
            <a:r>
              <a:rPr lang="ru-RU" i="1" dirty="0"/>
              <a:t>год не выявлено.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639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34605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i="1" dirty="0" smtClean="0"/>
              <a:t>Достигнутые значения целевых показателей реализации плана</a:t>
            </a:r>
            <a:endParaRPr lang="ru-RU" sz="1800" i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3217895"/>
              </p:ext>
            </p:extLst>
          </p:nvPr>
        </p:nvGraphicFramePr>
        <p:xfrm>
          <a:off x="1524000" y="764705"/>
          <a:ext cx="7224464" cy="5544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2940496"/>
                <a:gridCol w="1806116"/>
                <a:gridCol w="1806116"/>
              </a:tblGrid>
              <a:tr h="622532">
                <a:tc>
                  <a:txBody>
                    <a:bodyPr/>
                    <a:lstStyle/>
                    <a:p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Номер строки 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целевого показателя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Единица измерения 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Значение целевого показателя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259137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Доля проектов нормативных правовых актов, прошедших антикоррупционную экспертизу в отчетном периоде, от общего количества проектов нормативных правовых актов, подлежащих антикоррупционной экспертизе в отчетном периоде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14467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Доля муниципальных служащих, своевременно представивших сведения о доходах, расходах, об имуществе и обязательствах имущественного характера, от общего числа муниципальных служащих, обязанных представлять такие сведения</a:t>
                      </a:r>
                      <a:endParaRPr lang="ru-RU" sz="1000" i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640694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Доля муниципальных служащих, допустивших нарушения законодательства об ограничениях и запретах, требованиях о предотвращении или об урегулировании конфликта интересов, иных обязанностей, установленных в целях противодействия коррупции от общего числа муниципальных служащих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877581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Количество мероприятий (семинаров, совещаний и т.д.), направленных на антикоррупционное просвещение муниципальных служащих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единица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200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203</TotalTime>
  <Words>1410</Words>
  <Application>Microsoft Office PowerPoint</Application>
  <PresentationFormat>Экран (4:3)</PresentationFormat>
  <Paragraphs>144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Отчет о результатах выполнения планов мероприятий по противодействию коррупции в администрации Краснополянского сельского поселения Байкаловского муниципального района Свердловской области</vt:lpstr>
      <vt:lpstr>Презентация PowerPoint</vt:lpstr>
      <vt:lpstr>Презентация PowerPoint</vt:lpstr>
      <vt:lpstr>Презентация PowerPoint</vt:lpstr>
      <vt:lpstr>Презентация PowerPoint</vt:lpstr>
      <vt:lpstr>Общая информация</vt:lpstr>
      <vt:lpstr>Выводы:</vt:lpstr>
      <vt:lpstr>Достигнутые значения целевых показателей реализации плана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21</cp:revision>
  <dcterms:created xsi:type="dcterms:W3CDTF">2021-01-27T10:34:14Z</dcterms:created>
  <dcterms:modified xsi:type="dcterms:W3CDTF">2025-01-16T03:34:16Z</dcterms:modified>
</cp:coreProperties>
</file>