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61" r:id="rId5"/>
    <p:sldId id="263" r:id="rId6"/>
    <p:sldId id="260" r:id="rId7"/>
    <p:sldId id="259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1000"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2472987372658435E-2"/>
          <c:y val="0.25517259311613133"/>
          <c:w val="0.65774251522436311"/>
          <c:h val="0.7110545636773218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Общая численность служащих, подающих сведения о своих доходах, имуществе, обязательствах имущественного характера, а также доходах, имуществе, обязательствах имущественного характера супруги (супруга), а также несовершеннолетних детей</c:v>
                </c:pt>
              </c:strCache>
            </c:strRef>
          </c:tx>
          <c:explosion val="25"/>
          <c:cat>
            <c:strRef>
              <c:f>Лист1!$A$2:$A$3</c:f>
              <c:strCache>
                <c:ptCount val="2"/>
                <c:pt idx="0">
                  <c:v>Штатная</c:v>
                </c:pt>
                <c:pt idx="1">
                  <c:v>Фактическая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C65917-CC59-4358-AB75-85678F1F3C9A}" type="datetimeFigureOut">
              <a:rPr lang="ru-RU" smtClean="0"/>
              <a:t>11.01.2023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96ADDF9-2F67-494E-8495-94D75E2592B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rasnopolyanskoe.ru/anti-korruption/obratnaya_svyaz_dlya_soobscheniy_o_faktah_korruptsii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ossluzhba.gov.ru/anticorruption)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5616624" cy="4685906"/>
          </a:xfrm>
        </p:spPr>
        <p:txBody>
          <a:bodyPr>
            <a:normAutofit fontScale="90000"/>
          </a:bodyPr>
          <a:lstStyle/>
          <a:p>
            <a:r>
              <a:rPr lang="ru-RU" sz="3200" i="1" dirty="0" smtClean="0"/>
              <a:t>Отчет о результатах выполнения планов мероприятий по противодействию коррупции в администрации Краснополянского сельского поселения Байкаловского муниципального района Свердловской области</a:t>
            </a:r>
            <a:endParaRPr lang="ru-RU" sz="32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84122" y="5013176"/>
            <a:ext cx="7406640" cy="54304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                            </a:t>
            </a:r>
            <a:r>
              <a:rPr lang="ru-RU" sz="3600" b="1" i="1" dirty="0" smtClean="0"/>
              <a:t>за </a:t>
            </a:r>
            <a:r>
              <a:rPr lang="ru-RU" sz="3600" b="1" i="1" dirty="0" smtClean="0"/>
              <a:t>2022 </a:t>
            </a:r>
            <a:r>
              <a:rPr lang="ru-RU" sz="3600" b="1" i="1" dirty="0" smtClean="0"/>
              <a:t>год</a:t>
            </a:r>
            <a:endParaRPr lang="ru-RU" sz="3600" b="1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116632"/>
            <a:ext cx="2721471" cy="333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312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7312244"/>
              </p:ext>
            </p:extLst>
          </p:nvPr>
        </p:nvGraphicFramePr>
        <p:xfrm>
          <a:off x="179512" y="188640"/>
          <a:ext cx="8640960" cy="65214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195"/>
                <a:gridCol w="1318113"/>
                <a:gridCol w="2050397"/>
                <a:gridCol w="1684255"/>
              </a:tblGrid>
              <a:tr h="958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1422961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антикоррупционной экспертизы  проектов нормативных правовых актов Краснополянского сельского поселения, действующих нормативных правовых актов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Проведена экспертиза 35 проектов нормативно-правовых актов (размещались на официальном сайте Администрации в разделе «Антикоррупционная экспертиза», направлялись в органы Прокуратуры, также направлялись запросы независимым экспертам)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3040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участия независимых экспертов в антикоррупционной экспертизе путем размещения проектов нормативных правовых актов на официальном сайте администрации в сети «Интернет»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течение года 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НПА направляются независимым экспертам по контактам. Которые направляются Департаментом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5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Разработка и утверждение в установленном порядке административных регламентов предоставления муниципальных услуг, внесение изменений в принятые административные регламенты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Разработано 17 административных регламентов, вносились изменения в 1 административный регламент. 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2753"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контроля за предоставлением муниципальными служащими и лицами, замещающими муниципальные должности сведений о доходах, расходах, об имуществе и обязательствах имущественного характера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Ежегодно 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30 апреля (муниципальные служащие),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01 апреля</a:t>
                      </a:r>
                    </a:p>
                    <a:p>
                      <a:pPr algn="ctr"/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(муниципальные должности)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Сведения о доходах, расходах, об имуществе и обязательствах имущественного характера предоставлены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59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анализа сведений о доходах, об имуществе и обязательствах имущественного характера, представляемых муниципальными служащими, руководителями муниципальных учреждений и лицами, замещающими муниципальные должности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до 30 декабря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Каждым муниципальным служащим предоставлялись скриншоты из личного кабинета налогоплательщика, на основании предоставленных данных проводилась проверка сведений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8934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деятельности Комиссий по соблюдению требований к служебному поведению муниципальных служащих и урегулированию конфликтов интересов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мере возникновения оснований для проведения заседаний комиссии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 проводились комиссии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6982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567569"/>
              </p:ext>
            </p:extLst>
          </p:nvPr>
        </p:nvGraphicFramePr>
        <p:xfrm>
          <a:off x="179512" y="116632"/>
          <a:ext cx="8712967" cy="65527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5554"/>
                <a:gridCol w="1850541"/>
                <a:gridCol w="1850541"/>
                <a:gridCol w="1696331"/>
              </a:tblGrid>
              <a:tr h="102223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5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95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50" dirty="0"/>
                    </a:p>
                  </a:txBody>
                  <a:tcPr/>
                </a:tc>
              </a:tr>
              <a:tr h="60057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финансового контроля за эффективным и целевым расходованием бюджетных средств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соответствии с планом контрольных мероприятий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Контрольные мероприятия проводились в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 квартале 2022 года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912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обращений граждан в органы местного самоуправления муниципального образования по фактам коррупции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Обращений граждан по фактам коррупции не поступало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5698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Обеспечение возможности оперативного взаимодействия граждан с органом местного самоуправления в сфере противодействия коррупции (функционирование «телефона доверия»)</a:t>
                      </a:r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Работает обратная связь для сообщений о фактах коррупции на официальном сайте</a:t>
                      </a:r>
                    </a:p>
                    <a:p>
                      <a:pPr algn="ctr"/>
                      <a:r>
                        <a:rPr kumimoji="0" lang="ru-RU" sz="900" u="sng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http://krasnopolyanskoe.ru/anti-korruption/obratnaya_svyaz_dlya_soobscheniy_o_faktah_korruptsii/</a:t>
                      </a:r>
                      <a:endParaRPr kumimoji="0" lang="ru-RU" sz="900" u="sng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</a:p>
                    <a:p>
                      <a:pPr algn="ctr"/>
                      <a:endParaRPr lang="ru-RU" sz="9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7408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на официальном сайте Краснополянского сельского поселения в сети Интернет в пределах компетенции сведений о доходах, расходах, об имуществе и обязательствах имущественного характера, представленных лицами, замещающими муниципальные должности, должности муниципальной службы,  руководителями муниципальных учреждений в соответствии с требованиями законодательства Российской Федерации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в течении 14 дней с даты окончания срока представления сведений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Размещаются на официальном сайте «Противодействие коррупции» - «Сведения о доходах, расходах, об имуществе и обязательствах имущественного характера»</a:t>
                      </a:r>
                      <a:endParaRPr kumimoji="0" lang="ru-RU" sz="900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8497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наполняемости разделов, посвященных вопросам противодействия коррупции, на официальном сайте Краснополянского сельского поселения, в информационно-телекоммуникационной сети «Интернет» в соответствии с методическими рекомендациями по размещению и наполнению подразделов официальных сайтов государственных органов Свердловской области и органов местного самоуправления муниципальных образований, расположенных на территории Свердловской области, по вопросам противодействия коррупции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Раздел «Противодействие коррупции» актуализирован в соответствии с методическими рекомендациями по размещению и наполнению разделов, посвященных вопросам противодействия коррупции, разработанными Департаментом противодействия коррупции и контроля Свердловской </a:t>
                      </a:r>
                      <a:r>
                        <a:rPr kumimoji="0"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области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Выполняется в установленные сроки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09476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1948577"/>
              </p:ext>
            </p:extLst>
          </p:nvPr>
        </p:nvGraphicFramePr>
        <p:xfrm>
          <a:off x="107504" y="260648"/>
          <a:ext cx="8784975" cy="5904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2635"/>
                <a:gridCol w="2090643"/>
                <a:gridCol w="2389306"/>
                <a:gridCol w="1542391"/>
              </a:tblGrid>
              <a:tr h="50447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9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79599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Актуализация информации, находящейся в личных делах лиц, замещающих должности муниципальной службы в органах местного самоуправления муниципального образования (далее – муниципальные служащие)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ежегодно, до 20 января года, следующего 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Осуществляется контроль за актуализацией сведений, содержащихся в анкетах в целях выявления конфликта интересов.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043850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мероприятий по профессиональному развитию в сфере противодействия коррупции для муниципальных служащих органов местного самоуправления муниципального образования, в должностные обязанности которых входит участие в противодействии коррупции, включая их обучение по дополнительным профессиональным программам в сфере противодействия коррупции </a:t>
                      </a:r>
                    </a:p>
                    <a:p>
                      <a:pPr algn="ctr"/>
                      <a:r>
                        <a:rPr kumimoji="0" lang="ru-RU" sz="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(подпункт «а» пункта 39 Национального плана)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ежеквартально,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апреля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июля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15 октября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отчетный год – до 20 января года, следующего 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Сотрудники самостоятельно используют образовательные материалы в сфере противодействия коррупции, которые размещены 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 специализированном информационно-методическом ресурсе по вопросам противодействия коррупции на базе федеральной государственной информационной системы «Единая информационная система управления кадровым составом государственной гражданской службы Российской Федерации» (</a:t>
                      </a:r>
                      <a:r>
                        <a:rPr kumimoji="0" lang="ru-RU" sz="80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  <a:hlinkClick r:id="rId2"/>
                        </a:rPr>
                        <a:t>https://gossluzhba.gov.ru/anticorruption)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а также в иных информационных </a:t>
                      </a: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системах.</a:t>
                      </a:r>
                    </a:p>
                    <a:p>
                      <a:pPr algn="ctr"/>
                      <a:r>
                        <a:rPr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Также проводилось обучение 2-х сотрудников по программе «Противодействие коррупции при осуществлении государственных и муниципальных закупок»</a:t>
                      </a:r>
                      <a:endParaRPr lang="ru-RU" sz="1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340268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мероприятий по профессиональному развитию в сфере противодействия коррупции для лиц, впервые поступивших на муниципальную службу в органы местного самоуправления муниципального образования и замещающих должности, связанные с соблюдением антикоррупционных стандартов</a:t>
                      </a:r>
                    </a:p>
                    <a:p>
                      <a:pPr algn="ctr"/>
                      <a:r>
                        <a:rPr kumimoji="0" lang="ru-RU" sz="8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(подпункт «б» пункта 39 Национального плана)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ежеквартально,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апреля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июля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III квартал отчетного года –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15 октября отчетного года;</a:t>
                      </a:r>
                    </a:p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отчетный год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20 января года, следующего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Количество муниципальных служащих, впервые поступивших на муниципальную службу - 0</a:t>
                      </a: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436466"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Мониторинг хода реализации в органах местного самоуправления муниципального образования Национального плана и анализ его результатов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ежеквартально,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апреля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25 июля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III квартал отчетного года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15 октября отчетного года;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отчетный год –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 20 января года, следующего </a:t>
                      </a:r>
                      <a:b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</a:br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 отчетным годом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Отправляются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8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10832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6603247"/>
              </p:ext>
            </p:extLst>
          </p:nvPr>
        </p:nvGraphicFramePr>
        <p:xfrm>
          <a:off x="179512" y="188640"/>
          <a:ext cx="8640960" cy="649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8195"/>
                <a:gridCol w="1318113"/>
                <a:gridCol w="2050397"/>
                <a:gridCol w="1684255"/>
              </a:tblGrid>
              <a:tr h="95892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Установленный срок исполнения мероприятия Плана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Информация </a:t>
                      </a:r>
                      <a:b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 реализации мероприятия (проведенная работа)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000" kern="12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результатов выполнения мероприятия (результат) </a:t>
                      </a:r>
                      <a:endParaRPr lang="ru-RU" sz="1000" b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1000" dirty="0"/>
                    </a:p>
                  </a:txBody>
                  <a:tcPr/>
                </a:tc>
              </a:tr>
              <a:tr h="913280"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Проведение анализа соблюдения запретов, ограничений и требований, установленных в целях противодействия коррупции, в том числе касающихся получения подарков отдельными категориями лиц, выполнения иной оплачиваемой работы, обязанности уведомлять об обращениях в целях склонения к совершению коррупционных правонарушений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Уведомлений не поступало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469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Осуществление контроля за соблюдением требований, установленных федеральным законодательством о контрактной системе в сфере закупок товаров, работ, услуг для обеспечения государственных и муниципальных нужд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Проводилась проверка при 2 закупках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6225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на официальном сайте Краснополянского сельского поселения информации о Комиссии по координации работы по противодействию коррупции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Ежеквартально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Размещается на сайте администрации: «Противодействие коррупции» - «Комиссия по координации работы по противодействию коррупции»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22753"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Размещение на официальном сайте Краснополянского сельского поселения информации о комиссии по соблюдению требований к служебному поведению и урегулированию конфликта интересов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 мере проведения заседаний Комиссии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Размещается на сайте администрации: «Противодействие коррупции» - «Комиссия по соблюдению требований к служебному поведению и урегулированию конфликта интересов»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</a:t>
                      </a:r>
                      <a:endParaRPr lang="ru-RU" sz="9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755948"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Принятие мер по противодействию нецелевому использованию бюджетных средств, выделяемых на проведение противоэпидемических мероприятий, в том числе на профилактику распространения новой коронавирусной инфекции (2019-nCoV), а также на реализацию национальных проектов, с обращением особого внимания на выявление и пресечение фактов предоставления аффилированным коммерческим структурам неправомерных преимуществ и оказания им содействия в иной форме должностными лицами органов местного самоуправления муниципального образования</a:t>
                      </a:r>
                    </a:p>
                    <a:p>
                      <a:pPr algn="ctr"/>
                      <a:r>
                        <a:rPr lang="ru-RU" sz="9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(пункт 19 Национального плана противодействия коррупции на 2021–2024 годы, утвержденного Указом Президента Российской Федерации от 16 августа</a:t>
                      </a:r>
                      <a:endParaRPr lang="ru-RU" sz="900" kern="1200" dirty="0" smtClean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900" i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2021 года № 478 «О Национальном плане противодействия коррупции на 2021–2024 годы» (далее – Национальный план))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ежегодно до 1 февраля года, следующего за отчетным годом, итоговый доклад – до 1 ноября 2024 года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Бюджетные средства не выделялись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900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Выполнено в полном объеме в установленные сроки</a:t>
                      </a:r>
                      <a:endParaRPr lang="ru-RU" sz="9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7817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116632"/>
            <a:ext cx="6172200" cy="504056"/>
          </a:xfrm>
        </p:spPr>
        <p:txBody>
          <a:bodyPr>
            <a:normAutofit fontScale="90000"/>
          </a:bodyPr>
          <a:lstStyle/>
          <a:p>
            <a:r>
              <a:rPr lang="ru-RU" i="1" dirty="0" smtClean="0"/>
              <a:t>Общая информация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051720" y="836712"/>
            <a:ext cx="6172200" cy="720080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i="1" dirty="0" smtClean="0"/>
              <a:t>Общая численность муниципальных служащих – 12</a:t>
            </a:r>
          </a:p>
          <a:p>
            <a:pPr marL="0"/>
            <a:endParaRPr lang="ru-RU" i="1" dirty="0"/>
          </a:p>
        </p:txBody>
      </p:sp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2290365288"/>
              </p:ext>
            </p:extLst>
          </p:nvPr>
        </p:nvGraphicFramePr>
        <p:xfrm>
          <a:off x="2627784" y="2204864"/>
          <a:ext cx="6216352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3991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/>
              <a:t>Из </a:t>
            </a:r>
            <a:r>
              <a:rPr lang="ru-RU" i="1" dirty="0" smtClean="0"/>
              <a:t>24 </a:t>
            </a:r>
            <a:r>
              <a:rPr lang="ru-RU" i="1" dirty="0"/>
              <a:t>мероприятий плана выполняется в </a:t>
            </a:r>
            <a:r>
              <a:rPr lang="ru-RU" i="1" dirty="0" smtClean="0"/>
              <a:t>установленном </a:t>
            </a:r>
            <a:r>
              <a:rPr lang="ru-RU" i="1" dirty="0"/>
              <a:t>порядке в сроки – </a:t>
            </a:r>
            <a:r>
              <a:rPr lang="ru-RU" i="1" dirty="0" smtClean="0"/>
              <a:t>24</a:t>
            </a:r>
          </a:p>
          <a:p>
            <a:pPr marL="0" indent="0">
              <a:buNone/>
            </a:pPr>
            <a:endParaRPr lang="ru-RU" i="1" dirty="0"/>
          </a:p>
          <a:p>
            <a:endParaRPr lang="ru-RU" i="1" dirty="0" smtClean="0"/>
          </a:p>
          <a:p>
            <a:r>
              <a:rPr lang="ru-RU" i="1" dirty="0"/>
              <a:t>Причин и условий, способствовавших коррупционным нарушениям за </a:t>
            </a:r>
            <a:r>
              <a:rPr lang="ru-RU" i="1" dirty="0" smtClean="0"/>
              <a:t>2022 </a:t>
            </a:r>
            <a:r>
              <a:rPr lang="ru-RU" i="1" dirty="0"/>
              <a:t>год не выявлено.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63942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i="1" dirty="0" smtClean="0"/>
              <a:t>Достигнутые значения целевых показателей реализации плана</a:t>
            </a:r>
            <a:endParaRPr lang="ru-RU" sz="1800" i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7669745"/>
              </p:ext>
            </p:extLst>
          </p:nvPr>
        </p:nvGraphicFramePr>
        <p:xfrm>
          <a:off x="1524000" y="764705"/>
          <a:ext cx="7224464" cy="55446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1736"/>
                <a:gridCol w="2940496"/>
                <a:gridCol w="1806116"/>
                <a:gridCol w="1806116"/>
              </a:tblGrid>
              <a:tr h="622532">
                <a:tc>
                  <a:txBody>
                    <a:bodyPr/>
                    <a:lstStyle/>
                    <a:p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Номер строки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Наименование целевого показателя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b="1" kern="1200" dirty="0" smtClean="0">
                          <a:solidFill>
                            <a:schemeClr val="lt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Единица измерения 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Значение целевого показателя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259137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проектов нормативных правовых актов, прошедших антикоррупционную экспертизу в отчетном периоде, от общего количества проектов нормативных правовых актов, подлежащих антикоррупционной экспертизе в отчетном периоде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144670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000" i="0" dirty="0"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Доля муниципальных служащих, 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служащих, обязанных представлять такие сведения</a:t>
                      </a:r>
                      <a:endParaRPr lang="ru-RU" sz="1000" i="0" dirty="0">
                        <a:effectLst/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1640694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Доля муниципальных служащих, допустивших нарушения законодательства об ограничениях и запретах, требованиях о предотвращении или об урегулировании конфликта интересов, иных обязанностей, установленных в целях противодействия коррупции от общего числа муниципальных служащих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877581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ru-RU" sz="10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мероприятий (семинаров, совещаний и т.д.), направленных на антикоррупционное просвещение муниципальных служащих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единица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ru-RU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2008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167</TotalTime>
  <Words>1408</Words>
  <Application>Microsoft Office PowerPoint</Application>
  <PresentationFormat>Экран (4:3)</PresentationFormat>
  <Paragraphs>144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Углы</vt:lpstr>
      <vt:lpstr>Отчет о результатах выполнения планов мероприятий по противодействию коррупции в администрации Краснополянского сельского поселения Байкаловского муниципального района Свердловской области</vt:lpstr>
      <vt:lpstr>Презентация PowerPoint</vt:lpstr>
      <vt:lpstr>Презентация PowerPoint</vt:lpstr>
      <vt:lpstr>Презентация PowerPoint</vt:lpstr>
      <vt:lpstr>Презентация PowerPoint</vt:lpstr>
      <vt:lpstr>Общая информация</vt:lpstr>
      <vt:lpstr>Выводы:</vt:lpstr>
      <vt:lpstr>Достигнутые значения целевых показателей реализации плана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16</cp:revision>
  <dcterms:created xsi:type="dcterms:W3CDTF">2021-01-27T10:34:14Z</dcterms:created>
  <dcterms:modified xsi:type="dcterms:W3CDTF">2023-01-11T06:16:37Z</dcterms:modified>
</cp:coreProperties>
</file>