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472987372658435E-2"/>
          <c:y val="0.25517259311613133"/>
          <c:w val="0.65774251522436311"/>
          <c:h val="0.711054563677321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Штатная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C65917-CC59-4358-AB75-85678F1F3C9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C65917-CC59-4358-AB75-85678F1F3C9A}" type="datetimeFigureOut">
              <a:rPr lang="ru-RU" smtClean="0"/>
              <a:t>25.01.2022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rasnopolyanskoe.ru/anti-korruption/obratnaya_svyaz_dlya_soobscheniy_o_faktah_korruptsi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ossluzhba.gov.ru/anticorruption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5616624" cy="4685906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Отчет о результатах выполнения планов мероприятий по противодействию коррупции в администрации Краснополянского сельского поселения Байкаловского муниципального района Свердловской области</a:t>
            </a:r>
            <a:endParaRPr lang="ru-RU" sz="3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941168"/>
            <a:ext cx="7406640" cy="543043"/>
          </a:xfrm>
        </p:spPr>
        <p:txBody>
          <a:bodyPr/>
          <a:lstStyle/>
          <a:p>
            <a:r>
              <a:rPr lang="ru-RU" dirty="0" smtClean="0"/>
              <a:t>                            за 2021 год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116632"/>
            <a:ext cx="185737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2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534023"/>
              </p:ext>
            </p:extLst>
          </p:nvPr>
        </p:nvGraphicFramePr>
        <p:xfrm>
          <a:off x="1187624" y="143265"/>
          <a:ext cx="7848872" cy="642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277"/>
                <a:gridCol w="1197286"/>
                <a:gridCol w="1862444"/>
                <a:gridCol w="1529865"/>
              </a:tblGrid>
              <a:tr h="9589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</a:tr>
              <a:tr h="1422961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антикоррупционной экспертизы  проектов нормативных правовых актов Краснополянского сельского поселения, действующих нормативных правовых актов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 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Проведена экспертиза 31 проектов нормативно-правовых актов (размещались на официальном сайте Администрации в разделе «Антикоррупционная экспертиза», направлялись в органы Прокуратуры, также направлялись запросы независимым экспертам)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04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участия независимых экспертов в антикоррупционной экспертизе путем размещения проектов нормативных правовых актов на официальном сайте администрации в сети «Интернет»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 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НПА направляются независимым экспертам по контактам. Которые направляются Департаментом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25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Разработано 2 административных регламента, вносились изменения в 3 административных регламента. 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2753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контроля за предоставлением муниципальными служащими и лицами, замещающими муниципальные должности сведений о доходах, расходах, об имуществе и обязательствах имущественного характера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Ежегодно </a:t>
                      </a:r>
                    </a:p>
                    <a:p>
                      <a:pPr algn="ctr"/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30 апреля (муниципальные служащие),</a:t>
                      </a:r>
                    </a:p>
                    <a:p>
                      <a:pPr algn="ctr"/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01 апреля</a:t>
                      </a:r>
                    </a:p>
                    <a:p>
                      <a:pPr algn="ctr"/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(муниципальные должности)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доходах, расходах, об имуществе и обязательствах имущественного характера предоставлены в полном объеме в установленные сроки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59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анализа сведений о доходах, об имуществе и обязательствах имущественного характера, представляемых муниципальными служащими, руководителями муниципальных учреждений и лицами, замещающими муниципальные должности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Ежегодно, до 30 декабря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Запросы направлены для анализа сведений в соответствующие организации (полиция, Росреестр, налоговую)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934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Комиссий по соблюдению требований к служебному поведению муниципальных служащих и урегулированию конфликтов интересов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мере возникновения оснований для проведения заседаний комиссии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 проводились комиссии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9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889762"/>
              </p:ext>
            </p:extLst>
          </p:nvPr>
        </p:nvGraphicFramePr>
        <p:xfrm>
          <a:off x="1187624" y="116632"/>
          <a:ext cx="7704855" cy="6628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1936"/>
                <a:gridCol w="1636429"/>
                <a:gridCol w="1636429"/>
                <a:gridCol w="1500061"/>
              </a:tblGrid>
              <a:tr h="8843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9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9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9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9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</a:tr>
              <a:tr h="519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финансового контроля за эффективным и целевым расходованием бюджетных средств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планом контрольных мероприятий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Контрольные мероприятия проводились в сентябре 2021 года, нарушений нет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15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 обращений граждан в органы местного самоуправления муниципального образования по фактам коррупции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Обращений граждан по фактам коррупции не поступало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913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возможности оперативного взаимодействия граждан с органом местного самоуправления в сфере противодействия коррупции (функционирование «телефона доверия»)</a:t>
                      </a:r>
                      <a:endParaRPr lang="ru-RU" sz="9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Работает обратная связь для сообщений о фактах коррупции на официальном сайте</a:t>
                      </a:r>
                    </a:p>
                    <a:p>
                      <a:pPr algn="ctr"/>
                      <a:r>
                        <a:rPr kumimoji="0" lang="ru-RU" sz="9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http://krasnopolyanskoe.ru/anti-korruption/obratnaya_svyaz_dlya_soobscheniy_o_faktah_korruptsii/</a:t>
                      </a:r>
                      <a:endParaRPr kumimoji="0" lang="ru-RU" sz="900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</a:p>
                    <a:p>
                      <a:pPr algn="ctr"/>
                      <a:endParaRPr lang="ru-RU" sz="9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1587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Размещение на официальном сайте Краснополянского сельского поселения в сети Интернет в пределах компетенции сведений о доходах, расходах, об имуществе и обязательствах имущественного характера, представленных лицами, замещающими муниципальные должности, должности муниципальной службы,  руководителями муниципальных учреждений в соответствии с требованиями законодательства Российской Федерации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Ежегодно, в течении 14 дней с даты окончания срока представления сведений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Размещаются на официальном сайте «Противодействие коррупции» - «Сведения о доходах, расходах, об имуществе и обязательствах имущественного характера»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599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 наполняемости разделов, посвященных вопросам противодействия коррупции, на официальном сайте Краснополянского сельского поселения, в информационно-телекоммуникационной сети «Интернет» в соответствии с методическими рекомендациями по размещению и наполнению подразделов официальных сайтов государственных органов Свердловской области и органов местного самоуправления муниципальных образований, расположенных на территории Свердловской области, по вопросам противодействия коррупции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 «Противодействие коррупции» актуализирован в соответствии с методическими рекомендациями по размещению и наполнению разделов, посвященных вопросам противодействия коррупции, разработанными Департаментом противодействия коррупции и контроля Свердловской области (редакция от 19.02.2021)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94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366124"/>
              </p:ext>
            </p:extLst>
          </p:nvPr>
        </p:nvGraphicFramePr>
        <p:xfrm>
          <a:off x="1187624" y="260648"/>
          <a:ext cx="7632846" cy="6201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22"/>
                <a:gridCol w="1816460"/>
                <a:gridCol w="2075954"/>
                <a:gridCol w="1340110"/>
              </a:tblGrid>
              <a:tr h="63101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0865"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Актуализация информации, находящейся в личных делах лиц, замещающих должности муниципальной службы в органах местного самоуправления муниципального образования (далее – муниципальные служащие)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ежегодно, до 20 января года, следующего за отчетным годом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Осуществляется контроль за актуализацией сведений, содержащихся в анкетах в целях выявления конфликта интересов.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37007"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мероприятий по профессиональному развитию в сфере противодействия коррупции для муниципальных служащих органов местного самоуправления муниципального образования, в должностные обязанности которых входит участие в противодействии коррупции, включая их обучение по дополнительным профессиональным программам в сфере противодействия коррупции </a:t>
                      </a:r>
                    </a:p>
                    <a:p>
                      <a:pPr algn="ctr"/>
                      <a:r>
                        <a:rPr kumimoji="0" lang="ru-RU" sz="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(подпункт «а» пункта 39 Национального плана)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ежеквартально,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апреля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июля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15 октября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отчетный год – до 20 января года, следующего за отчетным годом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Сотрудники самостоятельно используют образовательные материалы в сфере противодействия коррупции, которые размещены 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специализированном информационно-методическом ресурсе по вопросам противодействия коррупции на базе федеральной государственной информационной системы «Единая информационная система управления кадровым составом государственной гражданской службы Российской Федерации» (</a:t>
                      </a:r>
                      <a:r>
                        <a:rPr kumimoji="0" lang="ru-RU" sz="8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https://gossluzhba.gov.ru/anticorruption)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а также в иных информационных системах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86899"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мероприятий по профессиональному развитию в сфере противодействия коррупции для лиц, впервые поступивших на муниципальную службу в органы местного самоуправления муниципального образования и замещающих должности, связанные с соблюдением антикоррупционных стандартов</a:t>
                      </a:r>
                    </a:p>
                    <a:p>
                      <a:pPr algn="ctr"/>
                      <a:r>
                        <a:rPr kumimoji="0" lang="ru-RU" sz="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(подпункт «б» пункта 39 Национального плана)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ежеквартально,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 квартал отчетного года –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апреля отчетного года;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 квартал отчетного года –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июля отчетного года;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III квартал отчетного года –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15 октября отчетного года;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отчетный год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20 января года, следующего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отчетным годом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муниципальных служащих, впервые поступивших на муниципальную службу - 0</a:t>
                      </a:r>
                    </a:p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86899"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 хода реализации в органах местного самоуправления муниципального образования Национального плана и анализ его результатов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ежеквартально,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апреля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июля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15 октября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отчетный год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20 января года, следующего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отчетным годом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Отправляются в установленные сроки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083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16632"/>
            <a:ext cx="6172200" cy="50405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Общая информация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1720" y="836712"/>
            <a:ext cx="6172200" cy="72008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Общая численность муниципальных служащих – 12</a:t>
            </a:r>
          </a:p>
          <a:p>
            <a:pPr marL="0"/>
            <a:endParaRPr lang="ru-RU" i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90365288"/>
              </p:ext>
            </p:extLst>
          </p:nvPr>
        </p:nvGraphicFramePr>
        <p:xfrm>
          <a:off x="2627784" y="2204864"/>
          <a:ext cx="621635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3991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Из </a:t>
            </a:r>
            <a:r>
              <a:rPr lang="ru-RU" i="1" dirty="0" smtClean="0"/>
              <a:t>24 </a:t>
            </a:r>
            <a:r>
              <a:rPr lang="ru-RU" i="1" dirty="0"/>
              <a:t>мероприятий плана выполняется в </a:t>
            </a:r>
            <a:r>
              <a:rPr lang="ru-RU" i="1" dirty="0" smtClean="0"/>
              <a:t>установленном </a:t>
            </a:r>
            <a:r>
              <a:rPr lang="ru-RU" i="1" dirty="0"/>
              <a:t>порядке в сроки – </a:t>
            </a:r>
            <a:r>
              <a:rPr lang="ru-RU" i="1" dirty="0" smtClean="0"/>
              <a:t>24</a:t>
            </a:r>
          </a:p>
          <a:p>
            <a:pPr marL="0" indent="0">
              <a:buNone/>
            </a:pPr>
            <a:endParaRPr lang="ru-RU" i="1" dirty="0"/>
          </a:p>
          <a:p>
            <a:endParaRPr lang="ru-RU" i="1" dirty="0" smtClean="0"/>
          </a:p>
          <a:p>
            <a:r>
              <a:rPr lang="ru-RU" i="1" dirty="0"/>
              <a:t>Причин и условий, способствовавших коррупционным нарушениям за </a:t>
            </a:r>
            <a:r>
              <a:rPr lang="ru-RU" i="1" dirty="0" smtClean="0"/>
              <a:t>2021 </a:t>
            </a:r>
            <a:r>
              <a:rPr lang="ru-RU" i="1" dirty="0"/>
              <a:t>год не выявлено.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39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i="1" dirty="0" smtClean="0"/>
              <a:t>Достигнутые значения целевых показателей реализации плана</a:t>
            </a:r>
            <a:endParaRPr lang="ru-RU" sz="18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669745"/>
              </p:ext>
            </p:extLst>
          </p:nvPr>
        </p:nvGraphicFramePr>
        <p:xfrm>
          <a:off x="1524000" y="764705"/>
          <a:ext cx="7224464" cy="5544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2940496"/>
                <a:gridCol w="1806116"/>
                <a:gridCol w="1806116"/>
              </a:tblGrid>
              <a:tr h="622532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Номер строки 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целевого показателя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Единица измерения 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Значение целевого показателя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5913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проектов нормативных правовых актов, прошедших антикоррупционную экспертизу в отчетном периоде, от общего количества проектов нормативных правовых актов, подлежащих антикоррупционной экспертизе в отчетном периоде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4467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муниципальных служащих,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служащих, обязанных представлять такие сведения</a:t>
                      </a:r>
                      <a:endParaRPr lang="ru-RU" sz="10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64069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муниципальных служащих, допустивших нарушения законодательства об ограничениях и запретах, требованиях о предотвращении или об урегулировании конфликта интересов, иных обязанностей, установленных в целях противодействия коррупции от общего числа муниципальных служащих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7758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мероприятий (семинаров, совещаний и т.д.), направленных на антикоррупционное просвещение муниципальных служащих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008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146</TotalTime>
  <Words>1104</Words>
  <Application>Microsoft Office PowerPoint</Application>
  <PresentationFormat>Экран (4:3)</PresentationFormat>
  <Paragraphs>117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Отчет о результатах выполнения планов мероприятий по противодействию коррупции в администрации Краснополянского сельского поселения Байкаловского муниципального района Свердловской области</vt:lpstr>
      <vt:lpstr>Презентация PowerPoint</vt:lpstr>
      <vt:lpstr>Презентация PowerPoint</vt:lpstr>
      <vt:lpstr>Презентация PowerPoint</vt:lpstr>
      <vt:lpstr>Общая информация</vt:lpstr>
      <vt:lpstr>Выводы:</vt:lpstr>
      <vt:lpstr>Достигнутые значения целевых показателей реализации плана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2021-01-27T10:34:14Z</dcterms:created>
  <dcterms:modified xsi:type="dcterms:W3CDTF">2022-01-25T08:45:12Z</dcterms:modified>
</cp:coreProperties>
</file>