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3" r:id="rId2"/>
    <p:sldId id="331" r:id="rId3"/>
    <p:sldId id="332" r:id="rId4"/>
    <p:sldId id="333" r:id="rId5"/>
    <p:sldId id="334" r:id="rId6"/>
    <p:sldId id="336" r:id="rId7"/>
    <p:sldId id="337" r:id="rId8"/>
    <p:sldId id="29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1A3F6C"/>
    <a:srgbClr val="A13B39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03C9F-790C-4BB6-AE6A-721C1D750D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1E3CDC-1769-4A57-8DFD-DC6D3D904501}">
      <dgm:prSet custT="1"/>
      <dgm:spPr/>
      <dgm:t>
        <a:bodyPr/>
        <a:lstStyle/>
        <a:p>
          <a:pPr rtl="0"/>
          <a:r>
            <a:rPr lang="ru-RU" sz="2600" b="1" dirty="0" smtClean="0"/>
            <a:t>Обращение взыскания в судебном порядке:</a:t>
          </a:r>
          <a:endParaRPr lang="ru-RU" sz="2600" dirty="0"/>
        </a:p>
      </dgm:t>
    </dgm:pt>
    <dgm:pt modelId="{26224175-E7C9-4BB5-9E83-5688FF4FC6CA}" type="parTrans" cxnId="{8F3D2EB2-2170-4CC3-A2B7-A362DCEB3A29}">
      <dgm:prSet/>
      <dgm:spPr/>
      <dgm:t>
        <a:bodyPr/>
        <a:lstStyle/>
        <a:p>
          <a:endParaRPr lang="ru-RU"/>
        </a:p>
      </dgm:t>
    </dgm:pt>
    <dgm:pt modelId="{9525588D-290B-4AE8-910A-A8E65631A1FD}" type="sibTrans" cxnId="{8F3D2EB2-2170-4CC3-A2B7-A362DCEB3A29}">
      <dgm:prSet/>
      <dgm:spPr/>
      <dgm:t>
        <a:bodyPr/>
        <a:lstStyle/>
        <a:p>
          <a:endParaRPr lang="ru-RU"/>
        </a:p>
      </dgm:t>
    </dgm:pt>
    <dgm:pt modelId="{0B00CD82-02E9-461B-A232-96560A984B45}">
      <dgm:prSet custT="1"/>
      <dgm:spPr/>
      <dgm:t>
        <a:bodyPr/>
        <a:lstStyle/>
        <a:p>
          <a:pPr rtl="0"/>
          <a:r>
            <a:rPr lang="ru-RU" sz="2600" b="1" dirty="0" smtClean="0"/>
            <a:t>Обращение взыскания во внесудебном порядке:</a:t>
          </a:r>
          <a:endParaRPr lang="ru-RU" sz="2600" dirty="0"/>
        </a:p>
      </dgm:t>
    </dgm:pt>
    <dgm:pt modelId="{77EAD349-D804-4469-B8F8-98558CA562C4}" type="parTrans" cxnId="{5526476E-C362-41C4-8B4F-C0142B7FD4F3}">
      <dgm:prSet/>
      <dgm:spPr/>
      <dgm:t>
        <a:bodyPr/>
        <a:lstStyle/>
        <a:p>
          <a:endParaRPr lang="ru-RU"/>
        </a:p>
      </dgm:t>
    </dgm:pt>
    <dgm:pt modelId="{105F5277-167A-4710-98ED-B63C21309FD2}" type="sibTrans" cxnId="{5526476E-C362-41C4-8B4F-C0142B7FD4F3}">
      <dgm:prSet/>
      <dgm:spPr/>
      <dgm:t>
        <a:bodyPr/>
        <a:lstStyle/>
        <a:p>
          <a:endParaRPr lang="ru-RU"/>
        </a:p>
      </dgm:t>
    </dgm:pt>
    <dgm:pt modelId="{5E68C26D-71BC-4BDA-A59C-87FE6AF073E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ru-RU" sz="2400" dirty="0" smtClean="0"/>
            <a:t>реализация заложенного имущества на торгах</a:t>
          </a:r>
          <a:endParaRPr lang="ru-RU" sz="2400" dirty="0"/>
        </a:p>
      </dgm:t>
    </dgm:pt>
    <dgm:pt modelId="{77A63557-FDCC-4877-81D4-85669E841352}" type="sibTrans" cxnId="{AAF0FA49-E118-4388-A469-EF214CBE4BAF}">
      <dgm:prSet/>
      <dgm:spPr/>
      <dgm:t>
        <a:bodyPr/>
        <a:lstStyle/>
        <a:p>
          <a:endParaRPr lang="ru-RU"/>
        </a:p>
      </dgm:t>
    </dgm:pt>
    <dgm:pt modelId="{C3AA13BE-D0D4-4BAD-9CA7-4D81413A6AC1}" type="parTrans" cxnId="{AAF0FA49-E118-4388-A469-EF214CBE4BAF}">
      <dgm:prSet/>
      <dgm:spPr/>
      <dgm:t>
        <a:bodyPr/>
        <a:lstStyle/>
        <a:p>
          <a:endParaRPr lang="ru-RU"/>
        </a:p>
      </dgm:t>
    </dgm:pt>
    <dgm:pt modelId="{38D94287-38B9-4058-B0CC-A51FEDE2F27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ru-RU" sz="2400" dirty="0" smtClean="0"/>
            <a:t>оставление залогодержателем заложенного имущества за собой</a:t>
          </a:r>
          <a:endParaRPr lang="ru-RU" sz="2400" dirty="0"/>
        </a:p>
      </dgm:t>
    </dgm:pt>
    <dgm:pt modelId="{68106689-31A1-4385-A791-975D4A955BE4}" type="parTrans" cxnId="{FDBCF95F-376A-45A5-B7B2-4433588E4C54}">
      <dgm:prSet/>
      <dgm:spPr/>
      <dgm:t>
        <a:bodyPr/>
        <a:lstStyle/>
        <a:p>
          <a:endParaRPr lang="ru-RU"/>
        </a:p>
      </dgm:t>
    </dgm:pt>
    <dgm:pt modelId="{57DBF30A-F115-447D-8599-D3C07FFC96AB}" type="sibTrans" cxnId="{FDBCF95F-376A-45A5-B7B2-4433588E4C54}">
      <dgm:prSet/>
      <dgm:spPr/>
      <dgm:t>
        <a:bodyPr/>
        <a:lstStyle/>
        <a:p>
          <a:endParaRPr lang="ru-RU"/>
        </a:p>
      </dgm:t>
    </dgm:pt>
    <dgm:pt modelId="{3B2D7D05-61F6-48AF-9FAE-2FA35EC4BC6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/>
            <a:t>на основании исполнительной надписи нотариуса в случае проведения торгов</a:t>
          </a:r>
        </a:p>
        <a:p>
          <a:pPr rtl="0"/>
          <a:r>
            <a:rPr lang="ru-RU" sz="2400" dirty="0" smtClean="0"/>
            <a:t>на основании исполнительной надписи нотариуса в случае, если торги не проводятся</a:t>
          </a:r>
          <a:endParaRPr lang="ru-RU" sz="2400" dirty="0"/>
        </a:p>
      </dgm:t>
    </dgm:pt>
    <dgm:pt modelId="{2657A97C-2F65-4235-92CF-6F13FB216078}" type="parTrans" cxnId="{7FAE9C99-F0E4-4F16-89D9-C3FB201C68AF}">
      <dgm:prSet/>
      <dgm:spPr/>
      <dgm:t>
        <a:bodyPr/>
        <a:lstStyle/>
        <a:p>
          <a:endParaRPr lang="ru-RU"/>
        </a:p>
      </dgm:t>
    </dgm:pt>
    <dgm:pt modelId="{439296DA-4E11-4347-9177-6B57F3F6A622}" type="sibTrans" cxnId="{7FAE9C99-F0E4-4F16-89D9-C3FB201C68AF}">
      <dgm:prSet/>
      <dgm:spPr/>
      <dgm:t>
        <a:bodyPr/>
        <a:lstStyle/>
        <a:p>
          <a:endParaRPr lang="ru-RU"/>
        </a:p>
      </dgm:t>
    </dgm:pt>
    <dgm:pt modelId="{78850AE8-3CE3-456E-808C-0F93F717CB46}" type="pres">
      <dgm:prSet presAssocID="{EAE03C9F-790C-4BB6-AE6A-721C1D750D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AFEF3B-2BF5-4898-9A99-1715D0706855}" type="pres">
      <dgm:prSet presAssocID="{971E3CDC-1769-4A57-8DFD-DC6D3D904501}" presName="linNode" presStyleCnt="0"/>
      <dgm:spPr/>
    </dgm:pt>
    <dgm:pt modelId="{1083CB63-1665-40A6-8BF1-5C8045E6F8FF}" type="pres">
      <dgm:prSet presAssocID="{971E3CDC-1769-4A57-8DFD-DC6D3D904501}" presName="parentText" presStyleLbl="node1" presStyleIdx="0" presStyleCnt="3" custScaleY="49296" custLinFactNeighborX="-1621" custLinFactNeighborY="203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107E1-6D60-4002-8401-F4C451494619}" type="pres">
      <dgm:prSet presAssocID="{971E3CDC-1769-4A57-8DFD-DC6D3D904501}" presName="descendantText" presStyleLbl="alignAccFollowNode1" presStyleIdx="0" presStyleCnt="1" custScaleX="96758" custScaleY="58099" custLinFactNeighborX="-1030" custLinFactNeighborY="25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65162-4358-4C9F-9352-B4887ECF912D}" type="pres">
      <dgm:prSet presAssocID="{9525588D-290B-4AE8-910A-A8E65631A1FD}" presName="sp" presStyleCnt="0"/>
      <dgm:spPr/>
    </dgm:pt>
    <dgm:pt modelId="{006F1D83-C4D9-45CC-A361-F423FAD03A01}" type="pres">
      <dgm:prSet presAssocID="{0B00CD82-02E9-461B-A232-96560A984B45}" presName="linNode" presStyleCnt="0"/>
      <dgm:spPr/>
    </dgm:pt>
    <dgm:pt modelId="{6D51F1CF-A913-47B8-BFD1-C0A199E19783}" type="pres">
      <dgm:prSet presAssocID="{0B00CD82-02E9-461B-A232-96560A984B45}" presName="parentText" presStyleLbl="node1" presStyleIdx="1" presStyleCnt="3" custScaleY="49296" custLinFactNeighborX="-2882" custLinFactNeighborY="234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5FD2A-4F3A-44F5-9C99-A05994EE5D99}" type="pres">
      <dgm:prSet presAssocID="{105F5277-167A-4710-98ED-B63C21309FD2}" presName="sp" presStyleCnt="0"/>
      <dgm:spPr/>
    </dgm:pt>
    <dgm:pt modelId="{1AAF6CA8-1FD0-496F-8F21-713E3A77F300}" type="pres">
      <dgm:prSet presAssocID="{3B2D7D05-61F6-48AF-9FAE-2FA35EC4BC67}" presName="linNode" presStyleCnt="0"/>
      <dgm:spPr/>
    </dgm:pt>
    <dgm:pt modelId="{4298B163-FB44-4C94-8228-BC0D53E79754}" type="pres">
      <dgm:prSet presAssocID="{3B2D7D05-61F6-48AF-9FAE-2FA35EC4BC67}" presName="parentText" presStyleLbl="node1" presStyleIdx="2" presStyleCnt="3" custScaleX="175278" custScaleY="58099" custLinFactNeighborX="99618" custLinFactNeighborY="-363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BCF95F-376A-45A5-B7B2-4433588E4C54}" srcId="{971E3CDC-1769-4A57-8DFD-DC6D3D904501}" destId="{38D94287-38B9-4058-B0CC-A51FEDE2F275}" srcOrd="1" destOrd="0" parTransId="{68106689-31A1-4385-A791-975D4A955BE4}" sibTransId="{57DBF30A-F115-447D-8599-D3C07FFC96AB}"/>
    <dgm:cxn modelId="{8F3D2EB2-2170-4CC3-A2B7-A362DCEB3A29}" srcId="{EAE03C9F-790C-4BB6-AE6A-721C1D750D5B}" destId="{971E3CDC-1769-4A57-8DFD-DC6D3D904501}" srcOrd="0" destOrd="0" parTransId="{26224175-E7C9-4BB5-9E83-5688FF4FC6CA}" sibTransId="{9525588D-290B-4AE8-910A-A8E65631A1FD}"/>
    <dgm:cxn modelId="{6DFAAB85-BDD7-490F-9BE5-9078E71BBB9A}" type="presOf" srcId="{3B2D7D05-61F6-48AF-9FAE-2FA35EC4BC67}" destId="{4298B163-FB44-4C94-8228-BC0D53E79754}" srcOrd="0" destOrd="0" presId="urn:microsoft.com/office/officeart/2005/8/layout/vList5"/>
    <dgm:cxn modelId="{9A5B62AB-C63A-49D3-B015-5E2EC93DDE6F}" type="presOf" srcId="{EAE03C9F-790C-4BB6-AE6A-721C1D750D5B}" destId="{78850AE8-3CE3-456E-808C-0F93F717CB46}" srcOrd="0" destOrd="0" presId="urn:microsoft.com/office/officeart/2005/8/layout/vList5"/>
    <dgm:cxn modelId="{BAE6947B-1A55-42DA-B7DC-B4A74690E7EB}" type="presOf" srcId="{971E3CDC-1769-4A57-8DFD-DC6D3D904501}" destId="{1083CB63-1665-40A6-8BF1-5C8045E6F8FF}" srcOrd="0" destOrd="0" presId="urn:microsoft.com/office/officeart/2005/8/layout/vList5"/>
    <dgm:cxn modelId="{AAF0FA49-E118-4388-A469-EF214CBE4BAF}" srcId="{971E3CDC-1769-4A57-8DFD-DC6D3D904501}" destId="{5E68C26D-71BC-4BDA-A59C-87FE6AF073E2}" srcOrd="0" destOrd="0" parTransId="{C3AA13BE-D0D4-4BAD-9CA7-4D81413A6AC1}" sibTransId="{77A63557-FDCC-4877-81D4-85669E841352}"/>
    <dgm:cxn modelId="{AB70DB66-5DED-46E1-AE82-A101C7BA70C4}" type="presOf" srcId="{38D94287-38B9-4058-B0CC-A51FEDE2F275}" destId="{CB2107E1-6D60-4002-8401-F4C451494619}" srcOrd="0" destOrd="1" presId="urn:microsoft.com/office/officeart/2005/8/layout/vList5"/>
    <dgm:cxn modelId="{8762BF73-4907-44FA-87E5-97315164C301}" type="presOf" srcId="{5E68C26D-71BC-4BDA-A59C-87FE6AF073E2}" destId="{CB2107E1-6D60-4002-8401-F4C451494619}" srcOrd="0" destOrd="0" presId="urn:microsoft.com/office/officeart/2005/8/layout/vList5"/>
    <dgm:cxn modelId="{9934D0B1-94A5-474A-80F2-C3AA4E418AED}" type="presOf" srcId="{0B00CD82-02E9-461B-A232-96560A984B45}" destId="{6D51F1CF-A913-47B8-BFD1-C0A199E19783}" srcOrd="0" destOrd="0" presId="urn:microsoft.com/office/officeart/2005/8/layout/vList5"/>
    <dgm:cxn modelId="{7FAE9C99-F0E4-4F16-89D9-C3FB201C68AF}" srcId="{EAE03C9F-790C-4BB6-AE6A-721C1D750D5B}" destId="{3B2D7D05-61F6-48AF-9FAE-2FA35EC4BC67}" srcOrd="2" destOrd="0" parTransId="{2657A97C-2F65-4235-92CF-6F13FB216078}" sibTransId="{439296DA-4E11-4347-9177-6B57F3F6A622}"/>
    <dgm:cxn modelId="{5526476E-C362-41C4-8B4F-C0142B7FD4F3}" srcId="{EAE03C9F-790C-4BB6-AE6A-721C1D750D5B}" destId="{0B00CD82-02E9-461B-A232-96560A984B45}" srcOrd="1" destOrd="0" parTransId="{77EAD349-D804-4469-B8F8-98558CA562C4}" sibTransId="{105F5277-167A-4710-98ED-B63C21309FD2}"/>
    <dgm:cxn modelId="{11913A9B-5B13-480F-A9FD-5D9815F7E5BF}" type="presParOf" srcId="{78850AE8-3CE3-456E-808C-0F93F717CB46}" destId="{D6AFEF3B-2BF5-4898-9A99-1715D0706855}" srcOrd="0" destOrd="0" presId="urn:microsoft.com/office/officeart/2005/8/layout/vList5"/>
    <dgm:cxn modelId="{7E21CD82-1496-4235-8A00-A72924E4766E}" type="presParOf" srcId="{D6AFEF3B-2BF5-4898-9A99-1715D0706855}" destId="{1083CB63-1665-40A6-8BF1-5C8045E6F8FF}" srcOrd="0" destOrd="0" presId="urn:microsoft.com/office/officeart/2005/8/layout/vList5"/>
    <dgm:cxn modelId="{35D56444-C0BB-423E-8B58-33EA794B16C5}" type="presParOf" srcId="{D6AFEF3B-2BF5-4898-9A99-1715D0706855}" destId="{CB2107E1-6D60-4002-8401-F4C451494619}" srcOrd="1" destOrd="0" presId="urn:microsoft.com/office/officeart/2005/8/layout/vList5"/>
    <dgm:cxn modelId="{79F26025-B7D9-456A-8526-EEB88FAAB9DC}" type="presParOf" srcId="{78850AE8-3CE3-456E-808C-0F93F717CB46}" destId="{97565162-4358-4C9F-9352-B4887ECF912D}" srcOrd="1" destOrd="0" presId="urn:microsoft.com/office/officeart/2005/8/layout/vList5"/>
    <dgm:cxn modelId="{AB25A64F-7E7E-427B-9C8F-42E00F158730}" type="presParOf" srcId="{78850AE8-3CE3-456E-808C-0F93F717CB46}" destId="{006F1D83-C4D9-45CC-A361-F423FAD03A01}" srcOrd="2" destOrd="0" presId="urn:microsoft.com/office/officeart/2005/8/layout/vList5"/>
    <dgm:cxn modelId="{23E538C2-8D92-42F4-8B45-BD77A4ABED73}" type="presParOf" srcId="{006F1D83-C4D9-45CC-A361-F423FAD03A01}" destId="{6D51F1CF-A913-47B8-BFD1-C0A199E19783}" srcOrd="0" destOrd="0" presId="urn:microsoft.com/office/officeart/2005/8/layout/vList5"/>
    <dgm:cxn modelId="{B3304B0D-4F88-46D5-A93A-76C212BAF7FA}" type="presParOf" srcId="{78850AE8-3CE3-456E-808C-0F93F717CB46}" destId="{D7E5FD2A-4F3A-44F5-9C99-A05994EE5D99}" srcOrd="3" destOrd="0" presId="urn:microsoft.com/office/officeart/2005/8/layout/vList5"/>
    <dgm:cxn modelId="{36F43D28-895A-4A08-A545-1E86EC84C9A1}" type="presParOf" srcId="{78850AE8-3CE3-456E-808C-0F93F717CB46}" destId="{1AAF6CA8-1FD0-496F-8F21-713E3A77F300}" srcOrd="4" destOrd="0" presId="urn:microsoft.com/office/officeart/2005/8/layout/vList5"/>
    <dgm:cxn modelId="{939925C8-6D6D-4A9B-A1B0-7A2DF3F1428E}" type="presParOf" srcId="{1AAF6CA8-1FD0-496F-8F21-713E3A77F300}" destId="{4298B163-FB44-4C94-8228-BC0D53E79754}" srcOrd="0" destOrd="0" presId="urn:microsoft.com/office/officeart/2005/8/layout/vList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107E1-6D60-4002-8401-F4C451494619}">
      <dsp:nvSpPr>
        <dsp:cNvPr id="0" name=""/>
        <dsp:cNvSpPr/>
      </dsp:nvSpPr>
      <dsp:spPr>
        <a:xfrm rot="5400000">
          <a:off x="5228373" y="-961166"/>
          <a:ext cx="1911280" cy="5662432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реализация заложенного имущества на торгах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оставление залогодержателем заложенного имущества за собой</a:t>
          </a:r>
          <a:endParaRPr lang="ru-RU" sz="2400" kern="1200" dirty="0"/>
        </a:p>
      </dsp:txBody>
      <dsp:txXfrm rot="-5400000">
        <a:off x="3352798" y="1007710"/>
        <a:ext cx="5569131" cy="1724678"/>
      </dsp:txXfrm>
    </dsp:sp>
    <dsp:sp modelId="{1083CB63-1665-40A6-8BF1-5C8045E6F8FF}">
      <dsp:nvSpPr>
        <dsp:cNvPr id="0" name=""/>
        <dsp:cNvSpPr/>
      </dsp:nvSpPr>
      <dsp:spPr>
        <a:xfrm>
          <a:off x="0" y="838219"/>
          <a:ext cx="3291840" cy="2027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Обращение взыскания в судебном порядке:</a:t>
          </a:r>
          <a:endParaRPr lang="ru-RU" sz="2600" kern="1200" dirty="0"/>
        </a:p>
      </dsp:txBody>
      <dsp:txXfrm>
        <a:off x="98955" y="937174"/>
        <a:ext cx="3093930" cy="1829201"/>
      </dsp:txXfrm>
    </dsp:sp>
    <dsp:sp modelId="{6D51F1CF-A913-47B8-BFD1-C0A199E19783}">
      <dsp:nvSpPr>
        <dsp:cNvPr id="0" name=""/>
        <dsp:cNvSpPr/>
      </dsp:nvSpPr>
      <dsp:spPr>
        <a:xfrm>
          <a:off x="0" y="3200386"/>
          <a:ext cx="3291840" cy="2027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Обращение взыскания во внесудебном порядке:</a:t>
          </a:r>
          <a:endParaRPr lang="ru-RU" sz="2600" kern="1200" dirty="0"/>
        </a:p>
      </dsp:txBody>
      <dsp:txXfrm>
        <a:off x="98955" y="3299341"/>
        <a:ext cx="3093930" cy="1829201"/>
      </dsp:txXfrm>
    </dsp:sp>
    <dsp:sp modelId="{4298B163-FB44-4C94-8228-BC0D53E79754}">
      <dsp:nvSpPr>
        <dsp:cNvPr id="0" name=""/>
        <dsp:cNvSpPr/>
      </dsp:nvSpPr>
      <dsp:spPr>
        <a:xfrm>
          <a:off x="3374128" y="2971793"/>
          <a:ext cx="5769871" cy="238910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основании исполнительной надписи нотариуса в случае проведения торгов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основании исполнительной надписи нотариуса в случае, если торги не проводятся</a:t>
          </a:r>
          <a:endParaRPr lang="ru-RU" sz="2400" kern="1200" dirty="0"/>
        </a:p>
      </dsp:txBody>
      <dsp:txXfrm>
        <a:off x="3490754" y="3088419"/>
        <a:ext cx="5536619" cy="215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8986-A5F9-4ABE-A941-F906EE0042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FE4B-9AEA-4541-9149-92F48104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4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2752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МихееваЕС\Мои документы\Мои рисунки\Новый Росреестр\новый фирменный стиль Росреестра\01-08 бренд варианты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285750"/>
            <a:ext cx="9382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/>
          <a:srcRect r="2621"/>
          <a:stretch>
            <a:fillRect/>
          </a:stretch>
        </p:blipFill>
        <p:spPr bwMode="auto">
          <a:xfrm>
            <a:off x="142875" y="1571625"/>
            <a:ext cx="56435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68538" y="1500188"/>
            <a:ext cx="666115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государственной регистрации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переходе прав на заложенное имущество</a:t>
            </a:r>
            <a:endParaRPr lang="ru-RU" sz="16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86200" y="3581400"/>
            <a:ext cx="510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ДОКЛАДЧИК: НАЧАЛЬНИК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РЕГИСТРАЦИИ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НЕДВИЖИМОСТИ №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ВОЛОШКОВА ЕЛЕНА ОЛЕГОВНА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6000" y="5105401"/>
            <a:ext cx="2743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Екатеринбург, 2020</a:t>
            </a:r>
            <a:r>
              <a:rPr lang="ru-RU" sz="12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B0CF4-AF4E-4124-B250-BE278A73F0DD}" type="slidenum">
              <a:rPr lang="uk-UA" smtClean="0"/>
              <a:pPr>
                <a:defRPr/>
              </a:pPr>
              <a:t>2</a:t>
            </a:fld>
            <a:endParaRPr lang="uk-UA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0DC849E-9404-4F1F-A967-40DF9A60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SemiBold" panose="020B0604020202020204" pitchFamily="34" charset="0"/>
              </a:rPr>
              <a:t>Правовое регулирование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 SemiBold" panose="020B0604020202020204" pitchFamily="34" charset="0"/>
            </a:endParaRPr>
          </a:p>
        </p:txBody>
      </p:sp>
      <p:sp>
        <p:nvSpPr>
          <p:cNvPr id="9" name="Свиток: горизонтальный 8">
            <a:extLst>
              <a:ext uri="{FF2B5EF4-FFF2-40B4-BE49-F238E27FC236}">
                <a16:creationId xmlns:a16="http://schemas.microsoft.com/office/drawing/2014/main" xmlns="" id="{794D0B7B-6248-433C-9C92-3B771512B361}"/>
              </a:ext>
            </a:extLst>
          </p:cNvPr>
          <p:cNvSpPr/>
          <p:nvPr/>
        </p:nvSpPr>
        <p:spPr>
          <a:xfrm>
            <a:off x="533400" y="1295400"/>
            <a:ext cx="3480048" cy="2731442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ст. 50 Федерального закона № 218-ФЗ от 13.07.2015 г. «О государственной регистрации недвижимости»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виток: горизонтальный 15">
            <a:extLst>
              <a:ext uri="{FF2B5EF4-FFF2-40B4-BE49-F238E27FC236}">
                <a16:creationId xmlns:a16="http://schemas.microsoft.com/office/drawing/2014/main" xmlns="" id="{4AEEAAED-5A6D-4132-8E98-3632FA9B211C}"/>
              </a:ext>
            </a:extLst>
          </p:cNvPr>
          <p:cNvSpPr/>
          <p:nvPr/>
        </p:nvSpPr>
        <p:spPr>
          <a:xfrm>
            <a:off x="533400" y="3886200"/>
            <a:ext cx="3505200" cy="2590800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Статьи 349-350 Гражданского кодекса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виток: горизонтальный 8">
            <a:extLst>
              <a:ext uri="{FF2B5EF4-FFF2-40B4-BE49-F238E27FC236}">
                <a16:creationId xmlns:a16="http://schemas.microsoft.com/office/drawing/2014/main" xmlns="" id="{794D0B7B-6248-433C-9C92-3B771512B361}"/>
              </a:ext>
            </a:extLst>
          </p:cNvPr>
          <p:cNvSpPr/>
          <p:nvPr/>
        </p:nvSpPr>
        <p:spPr>
          <a:xfrm>
            <a:off x="4572000" y="1219200"/>
            <a:ext cx="3480048" cy="2731442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Глава Х Федерального закона № 102-ФЗ от 16.07.1998 г. «Об ипотеке (залоге недвижимости)» (ст.ст.56-61)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виток: горизонтальный 15">
            <a:extLst>
              <a:ext uri="{FF2B5EF4-FFF2-40B4-BE49-F238E27FC236}">
                <a16:creationId xmlns:a16="http://schemas.microsoft.com/office/drawing/2014/main" xmlns="" id="{4AEEAAED-5A6D-4132-8E98-3632FA9B211C}"/>
              </a:ext>
            </a:extLst>
          </p:cNvPr>
          <p:cNvSpPr/>
          <p:nvPr/>
        </p:nvSpPr>
        <p:spPr>
          <a:xfrm>
            <a:off x="4572000" y="3886200"/>
            <a:ext cx="3505200" cy="255672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Федеральный закон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№ 229-ФЗ от 02.10.2007 г. «Об исполнительном производстве»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017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B0CF4-AF4E-4124-B250-BE278A73F0DD}" type="slidenum">
              <a:rPr lang="uk-UA" smtClean="0"/>
              <a:pPr>
                <a:defRPr/>
              </a:pPr>
              <a:t>3</a:t>
            </a:fld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4400" y="457200"/>
            <a:ext cx="7762056" cy="864096"/>
          </a:xfrm>
          <a:prstGeom prst="roundRect">
            <a:avLst/>
          </a:prstGeom>
          <a:solidFill>
            <a:srgbClr val="26A122">
              <a:alpha val="56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ОБРАЩЕНИЕ ВЗЫСКАНИЯ МОЖЕТ БЫТЬ ОСУЩЕСТВЛЕНО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5600" y="1524000"/>
            <a:ext cx="5760640" cy="1012331"/>
          </a:xfrm>
          <a:prstGeom prst="roundRect">
            <a:avLst/>
          </a:prstGeom>
          <a:solidFill>
            <a:srgbClr val="26A122">
              <a:alpha val="35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26A122"/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В СУДЕБНОМ ПОРЯДКЕ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5600" y="2743200"/>
            <a:ext cx="5760640" cy="1012332"/>
          </a:xfrm>
          <a:prstGeom prst="roundRect">
            <a:avLst/>
          </a:prstGeom>
          <a:solidFill>
            <a:srgbClr val="26A122">
              <a:alpha val="35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26A122"/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ВО ВНЕСУДЕБНОМ ПОРЯДКЕ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cxnSpLocks/>
          </p:cNvCxnSpPr>
          <p:nvPr/>
        </p:nvCxnSpPr>
        <p:spPr>
          <a:xfrm>
            <a:off x="1066800" y="1981200"/>
            <a:ext cx="1798253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66800" y="3276600"/>
            <a:ext cx="17982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</p:cNvCxnSpPr>
          <p:nvPr/>
        </p:nvCxnSpPr>
        <p:spPr>
          <a:xfrm rot="5400000">
            <a:off x="76200" y="2286000"/>
            <a:ext cx="1981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04800" y="3962400"/>
            <a:ext cx="8458200" cy="1905000"/>
          </a:xfrm>
          <a:prstGeom prst="roundRect">
            <a:avLst/>
          </a:prstGeom>
          <a:solidFill>
            <a:srgbClr val="26A122">
              <a:alpha val="56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Государственная регистрация перехода права проводится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без участия собственника (обладателя права аренды либо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права участника долевого строительства) на основании: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совместного заявления приобретателя и залогодержателя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заявления залогодержателя, оставляющего предмет ипотеки за собой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0028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4706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400" b="1" dirty="0">
              <a:solidFill>
                <a:srgbClr val="0073B6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81400" y="40386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4308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3400" y="2743200"/>
            <a:ext cx="8229600" cy="13716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Документы, подтверждающие реализацию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заложенного имущества  на торгах: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 протокол о результатах публичных торгов;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 договор купли-продажи, заключенный с лицом, выигравшим торги</a:t>
            </a:r>
          </a:p>
          <a:p>
            <a:pPr algn="ctr">
              <a:buFont typeface="Wingdings" pitchFamily="2" charset="2"/>
              <a:buChar char="ü"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400" y="4343400"/>
            <a:ext cx="8229600" cy="22098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случае признания торгов несостоявшимися: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 соглашение с залогодержателем о приобретении заложенного имущества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либо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 документы, подтверждающие оставление залогодержателем заложенного имущества за собой:</a:t>
            </a:r>
          </a:p>
          <a:p>
            <a:pPr algn="ctr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</a:rPr>
              <a:t> протокол о признании повторных публичных торгов несостоявшимися</a:t>
            </a:r>
          </a:p>
          <a:p>
            <a:pPr algn="ctr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</a:rPr>
              <a:t> заявление залогодержателя об оставлении предмета ипотеки за собой </a:t>
            </a:r>
          </a:p>
          <a:p>
            <a:pPr algn="ctr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</a:rPr>
              <a:t> документ, подтверждающий получение указанного заявления организатором торгов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0" y="457200"/>
            <a:ext cx="5791200" cy="731847"/>
          </a:xfrm>
          <a:prstGeom prst="roundRect">
            <a:avLst/>
          </a:prstGeom>
          <a:solidFill>
            <a:srgbClr val="0073B6"/>
          </a:solidFill>
          <a:ln>
            <a:solidFill>
              <a:srgbClr val="26A12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Обращение взыскания по решению суда: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:a16="http://schemas.microsoft.com/office/drawing/2014/main" xmlns="" id="{71C534E1-F796-4665-8F76-D65D21276F23}"/>
              </a:ext>
            </a:extLst>
          </p:cNvPr>
          <p:cNvSpPr/>
          <p:nvPr/>
        </p:nvSpPr>
        <p:spPr>
          <a:xfrm>
            <a:off x="533400" y="1447800"/>
            <a:ext cx="8229600" cy="10668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Копия решения суда об обращении взыскания на заложенное имущество, надлежащим образом заверенная и скрепленная печатью суда,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 отметкой о вступлении этого решения в законную силу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36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534" y="2978571"/>
            <a:ext cx="8763066" cy="64756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Закладная, содержащая условие о возможности обращения взыскания во внесудебном порядке и отметку о совершении исполнительной надписи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8263" y="3733800"/>
            <a:ext cx="4150376" cy="685799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Документы, подтверждающие реализацию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заложенного имущества  на торгах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7646" y="4495800"/>
            <a:ext cx="4145754" cy="609599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 случае признания торгов несостоявшимися: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0200" y="152400"/>
            <a:ext cx="7239000" cy="701620"/>
          </a:xfrm>
          <a:prstGeom prst="roundRect">
            <a:avLst/>
          </a:prstGeom>
          <a:solidFill>
            <a:srgbClr val="0073B6"/>
          </a:solidFill>
          <a:ln>
            <a:solidFill>
              <a:srgbClr val="26A12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Обращение взыскания во внесудебном порядке: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:a16="http://schemas.microsoft.com/office/drawing/2014/main" xmlns="" id="{71C534E1-F796-4665-8F76-D65D21276F23}"/>
              </a:ext>
            </a:extLst>
          </p:cNvPr>
          <p:cNvSpPr/>
          <p:nvPr/>
        </p:nvSpPr>
        <p:spPr>
          <a:xfrm>
            <a:off x="197647" y="2057400"/>
            <a:ext cx="8793953" cy="8382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Нотариально удостоверенный договор об ипотеке или влекущий возникновение ипотеки в силу закона, который содержит условие о возможности обращения взыскания во внесудебном порядке и отметку о совершении исполнительной надписи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6">
            <a:extLst>
              <a:ext uri="{FF2B5EF4-FFF2-40B4-BE49-F238E27FC236}">
                <a16:creationId xmlns:a16="http://schemas.microsoft.com/office/drawing/2014/main" xmlns="" id="{38642797-E593-43D8-94A7-5CEB303DC5B9}"/>
              </a:ext>
            </a:extLst>
          </p:cNvPr>
          <p:cNvSpPr/>
          <p:nvPr/>
        </p:nvSpPr>
        <p:spPr>
          <a:xfrm>
            <a:off x="228600" y="5181600"/>
            <a:ext cx="4139565" cy="6858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соглашение с залогодержателем о приобретении заложенного имущества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6">
            <a:extLst>
              <a:ext uri="{FF2B5EF4-FFF2-40B4-BE49-F238E27FC236}">
                <a16:creationId xmlns:a16="http://schemas.microsoft.com/office/drawing/2014/main" xmlns="" id="{176C4CCC-2FCF-4C3D-92EA-645AC2F527DD}"/>
              </a:ext>
            </a:extLst>
          </p:cNvPr>
          <p:cNvSpPr/>
          <p:nvPr/>
        </p:nvSpPr>
        <p:spPr>
          <a:xfrm>
            <a:off x="228600" y="5943600"/>
            <a:ext cx="4129936" cy="750496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документы, подтверждающие оставление залогодержателем заложенного имущества за собой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6">
            <a:extLst>
              <a:ext uri="{FF2B5EF4-FFF2-40B4-BE49-F238E27FC236}">
                <a16:creationId xmlns:a16="http://schemas.microsoft.com/office/drawing/2014/main" xmlns="" id="{D0C034FD-3603-4D51-9A85-49E0EB9E2055}"/>
              </a:ext>
            </a:extLst>
          </p:cNvPr>
          <p:cNvSpPr/>
          <p:nvPr/>
        </p:nvSpPr>
        <p:spPr>
          <a:xfrm>
            <a:off x="228600" y="990600"/>
            <a:ext cx="4150376" cy="912737"/>
          </a:xfrm>
          <a:prstGeom prst="roundRect">
            <a:avLst/>
          </a:prstGeom>
          <a:solidFill>
            <a:srgbClr val="FF0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на основании исполнительной надписи нотариуса в случае проведения торгов:</a:t>
            </a:r>
          </a:p>
        </p:txBody>
      </p:sp>
      <p:sp>
        <p:nvSpPr>
          <p:cNvPr id="27" name="Скругленный прямоугольник 6">
            <a:extLst>
              <a:ext uri="{FF2B5EF4-FFF2-40B4-BE49-F238E27FC236}">
                <a16:creationId xmlns:a16="http://schemas.microsoft.com/office/drawing/2014/main" xmlns="" id="{A59193FD-D8CF-4A34-9430-456BBE85E797}"/>
              </a:ext>
            </a:extLst>
          </p:cNvPr>
          <p:cNvSpPr/>
          <p:nvPr/>
        </p:nvSpPr>
        <p:spPr>
          <a:xfrm>
            <a:off x="4572000" y="3733801"/>
            <a:ext cx="4419600" cy="7620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Документы, подтверждающие оставление залогодержателем заложенного имущества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 собой: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6">
            <a:extLst>
              <a:ext uri="{FF2B5EF4-FFF2-40B4-BE49-F238E27FC236}">
                <a16:creationId xmlns:a16="http://schemas.microsoft.com/office/drawing/2014/main" xmlns="" id="{0BBF54B2-1064-4441-848A-CD433C89B94B}"/>
              </a:ext>
            </a:extLst>
          </p:cNvPr>
          <p:cNvSpPr/>
          <p:nvPr/>
        </p:nvSpPr>
        <p:spPr>
          <a:xfrm>
            <a:off x="4572000" y="990600"/>
            <a:ext cx="4419600" cy="914400"/>
          </a:xfrm>
          <a:prstGeom prst="roundRect">
            <a:avLst/>
          </a:prstGeom>
          <a:solidFill>
            <a:srgbClr val="FF0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на основании исполнительной надписи нотариуса в случае, если торги не проводятся:</a:t>
            </a:r>
          </a:p>
        </p:txBody>
      </p:sp>
      <p:sp>
        <p:nvSpPr>
          <p:cNvPr id="31" name="Скругленный прямоугольник 6">
            <a:extLst>
              <a:ext uri="{FF2B5EF4-FFF2-40B4-BE49-F238E27FC236}">
                <a16:creationId xmlns:a16="http://schemas.microsoft.com/office/drawing/2014/main" xmlns="" id="{C5A67D94-9EB3-4AE2-9DA3-E204040D3B84}"/>
              </a:ext>
            </a:extLst>
          </p:cNvPr>
          <p:cNvSpPr/>
          <p:nvPr/>
        </p:nvSpPr>
        <p:spPr>
          <a:xfrm>
            <a:off x="4572000" y="4572000"/>
            <a:ext cx="4419600" cy="7620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заявление залогодержателя об оставлении предмета ипотеки за собой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6">
            <a:extLst>
              <a:ext uri="{FF2B5EF4-FFF2-40B4-BE49-F238E27FC236}">
                <a16:creationId xmlns:a16="http://schemas.microsoft.com/office/drawing/2014/main" xmlns="" id="{C5A67D94-9EB3-4AE2-9DA3-E204040D3B84}"/>
              </a:ext>
            </a:extLst>
          </p:cNvPr>
          <p:cNvSpPr/>
          <p:nvPr/>
        </p:nvSpPr>
        <p:spPr>
          <a:xfrm>
            <a:off x="4572000" y="5410200"/>
            <a:ext cx="4419600" cy="7620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документ, подтверждающий получение указанного заявления залогодателем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6407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00200" y="3505200"/>
            <a:ext cx="5715000" cy="8382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погашается одновременно с государственной регистрацией права собственности приобретателя заложенного имущества или залогодержателя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0200" y="990600"/>
            <a:ext cx="5715000" cy="1139081"/>
          </a:xfrm>
          <a:prstGeom prst="roundRect">
            <a:avLst/>
          </a:prstGeom>
          <a:solidFill>
            <a:srgbClr val="0073B6"/>
          </a:solidFill>
          <a:ln>
            <a:solidFill>
              <a:srgbClr val="26A12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Порядок погашения регистрационной записи об ипотеке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:a16="http://schemas.microsoft.com/office/drawing/2014/main" xmlns="" id="{71C534E1-F796-4665-8F76-D65D21276F23}"/>
              </a:ext>
            </a:extLst>
          </p:cNvPr>
          <p:cNvSpPr/>
          <p:nvPr/>
        </p:nvSpPr>
        <p:spPr>
          <a:xfrm>
            <a:off x="1600200" y="2362200"/>
            <a:ext cx="5715000" cy="9144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запись об ипотеке обеспечивает требования залогодержателя, в целях удовлетворения которых реализован предмет ипотеки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6">
            <a:extLst>
              <a:ext uri="{FF2B5EF4-FFF2-40B4-BE49-F238E27FC236}">
                <a16:creationId xmlns:a16="http://schemas.microsoft.com/office/drawing/2014/main" xmlns="" id="{D0C034FD-3603-4D51-9A85-49E0EB9E2055}"/>
              </a:ext>
            </a:extLst>
          </p:cNvPr>
          <p:cNvSpPr/>
          <p:nvPr/>
        </p:nvSpPr>
        <p:spPr>
          <a:xfrm>
            <a:off x="2362200" y="4953000"/>
            <a:ext cx="4150376" cy="762000"/>
          </a:xfrm>
          <a:prstGeom prst="roundRect">
            <a:avLst/>
          </a:prstGeom>
          <a:solidFill>
            <a:srgbClr val="FF0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предоставление закладной не требуется</a:t>
            </a:r>
          </a:p>
          <a:p>
            <a:pPr lvl="0" algn="ctr"/>
            <a:endParaRPr lang="ru-RU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36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24495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Documents and Settings\МихееваЕС\Мои документы\Мои рисунки\Новый Росреестр\новый фирменный стиль Росреестра\01-08 бренд варианты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85750"/>
            <a:ext cx="7858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/>
          <a:srcRect r="2621"/>
          <a:stretch>
            <a:fillRect/>
          </a:stretch>
        </p:blipFill>
        <p:spPr bwMode="auto">
          <a:xfrm>
            <a:off x="142875" y="1571625"/>
            <a:ext cx="56435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68538" y="1500188"/>
            <a:ext cx="6661150" cy="1878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</TotalTime>
  <Words>459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Правовое регулирование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Гаркунов</dc:creator>
  <cp:lastModifiedBy>User</cp:lastModifiedBy>
  <cp:revision>360</cp:revision>
  <dcterms:created xsi:type="dcterms:W3CDTF">2017-05-26T09:24:47Z</dcterms:created>
  <dcterms:modified xsi:type="dcterms:W3CDTF">2020-04-27T07:58:26Z</dcterms:modified>
</cp:coreProperties>
</file>